
<file path=[Content_Types].xml><?xml version="1.0" encoding="utf-8"?>
<Types xmlns="http://schemas.openxmlformats.org/package/2006/content-types">
  <Default Extension="fntdata" ContentType="application/x-fontdata"/>
  <Default Extension="jfif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60" r:id="rId3"/>
    <p:sldId id="257" r:id="rId4"/>
    <p:sldId id="259" r:id="rId5"/>
    <p:sldId id="263" r:id="rId6"/>
    <p:sldId id="266" r:id="rId7"/>
    <p:sldId id="267" r:id="rId8"/>
    <p:sldId id="258" r:id="rId9"/>
    <p:sldId id="261" r:id="rId10"/>
    <p:sldId id="264" r:id="rId11"/>
    <p:sldId id="265" r:id="rId12"/>
    <p:sldId id="273" r:id="rId13"/>
    <p:sldId id="268" r:id="rId14"/>
    <p:sldId id="269" r:id="rId15"/>
    <p:sldId id="272" r:id="rId16"/>
    <p:sldId id="270" r:id="rId17"/>
  </p:sldIdLst>
  <p:sldSz cx="12192000" cy="6858000"/>
  <p:notesSz cx="6858000" cy="9144000"/>
  <p:embeddedFontLst>
    <p:embeddedFont>
      <p:font typeface="Aptos Serif" panose="02020604070405020304" pitchFamily="18" charset="0"/>
      <p:regular r:id="rId19"/>
      <p:bold r:id="rId20"/>
      <p:italic r:id="rId21"/>
      <p:boldItalic r:id="rId22"/>
    </p:embeddedFont>
    <p:embeddedFont>
      <p:font typeface="Comic Sans MS" panose="030F0702030302020204" pitchFamily="66" charset="0"/>
      <p:regular r:id="rId23"/>
      <p:bold r:id="rId24"/>
      <p:italic r:id="rId25"/>
      <p:boldItalic r:id="rId26"/>
    </p:embeddedFont>
    <p:embeddedFont>
      <p:font typeface="Play" panose="020B0604020202020204" charset="0"/>
      <p:regular r:id="rId27"/>
      <p:bold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9" roundtripDataSignature="AMtx7mjBS02GbQewBmLgVMzn2bhamxJSR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560"/>
    <a:srgbClr val="0296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6" d="100"/>
          <a:sy n="106" d="100"/>
        </p:scale>
        <p:origin x="75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customschemas.google.com/relationships/presentationmetadata" Target="meta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>
          <a:extLst>
            <a:ext uri="{FF2B5EF4-FFF2-40B4-BE49-F238E27FC236}">
              <a16:creationId xmlns:a16="http://schemas.microsoft.com/office/drawing/2014/main" id="{707B4AEC-1975-EA47-9751-A289D36310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3:notes">
            <a:extLst>
              <a:ext uri="{FF2B5EF4-FFF2-40B4-BE49-F238E27FC236}">
                <a16:creationId xmlns:a16="http://schemas.microsoft.com/office/drawing/2014/main" id="{755AEB90-A58C-D159-03DC-1F683476475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3:notes">
            <a:extLst>
              <a:ext uri="{FF2B5EF4-FFF2-40B4-BE49-F238E27FC236}">
                <a16:creationId xmlns:a16="http://schemas.microsoft.com/office/drawing/2014/main" id="{7BBEE2A8-210F-CE15-700A-52D70F32E4E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466525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>
          <a:extLst>
            <a:ext uri="{FF2B5EF4-FFF2-40B4-BE49-F238E27FC236}">
              <a16:creationId xmlns:a16="http://schemas.microsoft.com/office/drawing/2014/main" id="{EE643E5A-8EA8-9BBE-410D-617D18A801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3:notes">
            <a:extLst>
              <a:ext uri="{FF2B5EF4-FFF2-40B4-BE49-F238E27FC236}">
                <a16:creationId xmlns:a16="http://schemas.microsoft.com/office/drawing/2014/main" id="{45AF40AD-4E68-257B-8186-7BDF59232A3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3:notes">
            <a:extLst>
              <a:ext uri="{FF2B5EF4-FFF2-40B4-BE49-F238E27FC236}">
                <a16:creationId xmlns:a16="http://schemas.microsoft.com/office/drawing/2014/main" id="{7971D87F-4492-80BE-138E-7AC2B5D3D49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293609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>
          <a:extLst>
            <a:ext uri="{FF2B5EF4-FFF2-40B4-BE49-F238E27FC236}">
              <a16:creationId xmlns:a16="http://schemas.microsoft.com/office/drawing/2014/main" id="{2AB0DC6F-6493-6EE7-7973-5D907FADA1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3:notes">
            <a:extLst>
              <a:ext uri="{FF2B5EF4-FFF2-40B4-BE49-F238E27FC236}">
                <a16:creationId xmlns:a16="http://schemas.microsoft.com/office/drawing/2014/main" id="{E46E1372-107B-3183-9EF5-CABF5EE7B0E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3:notes">
            <a:extLst>
              <a:ext uri="{FF2B5EF4-FFF2-40B4-BE49-F238E27FC236}">
                <a16:creationId xmlns:a16="http://schemas.microsoft.com/office/drawing/2014/main" id="{CAC5877E-DAA9-C412-48BA-317CAEB0E02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067556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>
          <a:extLst>
            <a:ext uri="{FF2B5EF4-FFF2-40B4-BE49-F238E27FC236}">
              <a16:creationId xmlns:a16="http://schemas.microsoft.com/office/drawing/2014/main" id="{758E591C-5ADB-D9FC-399A-7552F57703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>
            <a:extLst>
              <a:ext uri="{FF2B5EF4-FFF2-40B4-BE49-F238E27FC236}">
                <a16:creationId xmlns:a16="http://schemas.microsoft.com/office/drawing/2014/main" id="{6AC13B46-00DE-7963-44AA-A9726B5876A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>
            <a:extLst>
              <a:ext uri="{FF2B5EF4-FFF2-40B4-BE49-F238E27FC236}">
                <a16:creationId xmlns:a16="http://schemas.microsoft.com/office/drawing/2014/main" id="{CCA4E2C2-4B37-D8C5-C904-7DAC82240AF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620390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>
          <a:extLst>
            <a:ext uri="{FF2B5EF4-FFF2-40B4-BE49-F238E27FC236}">
              <a16:creationId xmlns:a16="http://schemas.microsoft.com/office/drawing/2014/main" id="{6BE75DB9-4604-DD7E-FA01-18D08059C1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3:notes">
            <a:extLst>
              <a:ext uri="{FF2B5EF4-FFF2-40B4-BE49-F238E27FC236}">
                <a16:creationId xmlns:a16="http://schemas.microsoft.com/office/drawing/2014/main" id="{7BA92F8F-8D83-CB60-E0EA-A014AD341AC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3:notes">
            <a:extLst>
              <a:ext uri="{FF2B5EF4-FFF2-40B4-BE49-F238E27FC236}">
                <a16:creationId xmlns:a16="http://schemas.microsoft.com/office/drawing/2014/main" id="{482CA0C1-BC30-C940-8727-1E63B4BB330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154253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>
          <a:extLst>
            <a:ext uri="{FF2B5EF4-FFF2-40B4-BE49-F238E27FC236}">
              <a16:creationId xmlns:a16="http://schemas.microsoft.com/office/drawing/2014/main" id="{8B3F680B-CB7E-2306-92E0-A96AD6D68F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3:notes">
            <a:extLst>
              <a:ext uri="{FF2B5EF4-FFF2-40B4-BE49-F238E27FC236}">
                <a16:creationId xmlns:a16="http://schemas.microsoft.com/office/drawing/2014/main" id="{C8509DF0-DB07-1D88-CA42-668CFFAB87E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3:notes">
            <a:extLst>
              <a:ext uri="{FF2B5EF4-FFF2-40B4-BE49-F238E27FC236}">
                <a16:creationId xmlns:a16="http://schemas.microsoft.com/office/drawing/2014/main" id="{B80A3AA6-F1B3-427B-9E3C-E7141066523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719604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>
          <a:extLst>
            <a:ext uri="{FF2B5EF4-FFF2-40B4-BE49-F238E27FC236}">
              <a16:creationId xmlns:a16="http://schemas.microsoft.com/office/drawing/2014/main" id="{68CB8B81-9EAB-5198-CD3E-B6B61F5ECE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3:notes">
            <a:extLst>
              <a:ext uri="{FF2B5EF4-FFF2-40B4-BE49-F238E27FC236}">
                <a16:creationId xmlns:a16="http://schemas.microsoft.com/office/drawing/2014/main" id="{D0BBF14A-86BC-0B73-EE62-0DFB20FC600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3:notes">
            <a:extLst>
              <a:ext uri="{FF2B5EF4-FFF2-40B4-BE49-F238E27FC236}">
                <a16:creationId xmlns:a16="http://schemas.microsoft.com/office/drawing/2014/main" id="{578E8722-1F98-9052-50F8-746FA0BC831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744070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>
          <a:extLst>
            <a:ext uri="{FF2B5EF4-FFF2-40B4-BE49-F238E27FC236}">
              <a16:creationId xmlns:a16="http://schemas.microsoft.com/office/drawing/2014/main" id="{7B460A8C-9B4B-3C39-09AF-A08BD0E777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3:notes">
            <a:extLst>
              <a:ext uri="{FF2B5EF4-FFF2-40B4-BE49-F238E27FC236}">
                <a16:creationId xmlns:a16="http://schemas.microsoft.com/office/drawing/2014/main" id="{44C4E6DA-0612-C59B-756F-335B79602C3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3:notes">
            <a:extLst>
              <a:ext uri="{FF2B5EF4-FFF2-40B4-BE49-F238E27FC236}">
                <a16:creationId xmlns:a16="http://schemas.microsoft.com/office/drawing/2014/main" id="{F0FA6239-CADC-45AD-68AD-9CF9717C549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715573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>
          <a:extLst>
            <a:ext uri="{FF2B5EF4-FFF2-40B4-BE49-F238E27FC236}">
              <a16:creationId xmlns:a16="http://schemas.microsoft.com/office/drawing/2014/main" id="{CD53499B-74BC-0908-DD99-45A6B9971B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3:notes">
            <a:extLst>
              <a:ext uri="{FF2B5EF4-FFF2-40B4-BE49-F238E27FC236}">
                <a16:creationId xmlns:a16="http://schemas.microsoft.com/office/drawing/2014/main" id="{28E28F3F-CF1B-091E-2B9B-20E832C8F04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3:notes">
            <a:extLst>
              <a:ext uri="{FF2B5EF4-FFF2-40B4-BE49-F238E27FC236}">
                <a16:creationId xmlns:a16="http://schemas.microsoft.com/office/drawing/2014/main" id="{380BE68E-48A4-0817-7239-671235CC9CB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795640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>
          <a:extLst>
            <a:ext uri="{FF2B5EF4-FFF2-40B4-BE49-F238E27FC236}">
              <a16:creationId xmlns:a16="http://schemas.microsoft.com/office/drawing/2014/main" id="{64D84361-4F76-8F6E-FA41-B0612BFA64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3:notes">
            <a:extLst>
              <a:ext uri="{FF2B5EF4-FFF2-40B4-BE49-F238E27FC236}">
                <a16:creationId xmlns:a16="http://schemas.microsoft.com/office/drawing/2014/main" id="{1BC787A0-D646-9686-D934-791F70AAA76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3:notes">
            <a:extLst>
              <a:ext uri="{FF2B5EF4-FFF2-40B4-BE49-F238E27FC236}">
                <a16:creationId xmlns:a16="http://schemas.microsoft.com/office/drawing/2014/main" id="{85CA2836-1A44-1389-4C43-B30308BF167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370255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titolo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5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5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olo e testo verticale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4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olo e testo verticale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5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olo e contenuto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estazione sezione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7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7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57575"/>
              </a:buClr>
              <a:buSzPts val="2400"/>
              <a:buNone/>
              <a:defRPr sz="2400">
                <a:solidFill>
                  <a:srgbClr val="757575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2000"/>
              <a:buNone/>
              <a:defRPr sz="2000">
                <a:solidFill>
                  <a:srgbClr val="757575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800"/>
              <a:buNone/>
              <a:defRPr sz="1800">
                <a:solidFill>
                  <a:srgbClr val="757575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ue contenuti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8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fronto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titolo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uota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uto con didascalia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2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12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magine con didascalia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3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3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  <a:defRPr sz="4400" b="0" i="0" u="none" strike="noStrike" cap="non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" name="Google Shape;9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" name="Google Shape;10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1.jp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.jp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fif"/><Relationship Id="rId5" Type="http://schemas.openxmlformats.org/officeDocument/2006/relationships/image" Target="../media/image15.jpg"/><Relationship Id="rId4" Type="http://schemas.openxmlformats.org/officeDocument/2006/relationships/image" Target="../media/image14.png"/><Relationship Id="rId9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.jp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3.png"/><Relationship Id="rId5" Type="http://schemas.openxmlformats.org/officeDocument/2006/relationships/image" Target="../media/image12.png"/><Relationship Id="rId10" Type="http://schemas.openxmlformats.org/officeDocument/2006/relationships/image" Target="../media/image2.png"/><Relationship Id="rId4" Type="http://schemas.openxmlformats.org/officeDocument/2006/relationships/image" Target="../media/image8.png"/><Relationship Id="rId9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.jp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26.png"/><Relationship Id="rId5" Type="http://schemas.openxmlformats.org/officeDocument/2006/relationships/image" Target="../media/image11.png"/><Relationship Id="rId10" Type="http://schemas.openxmlformats.org/officeDocument/2006/relationships/image" Target="../media/image25.PNG"/><Relationship Id="rId4" Type="http://schemas.openxmlformats.org/officeDocument/2006/relationships/image" Target="../media/image9.png"/><Relationship Id="rId9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/>
          <p:nvPr/>
        </p:nvSpPr>
        <p:spPr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5" name="Google Shape;85;p1" descr="Immagine che contiene verde, arte, grafica vettoriale"/>
          <p:cNvPicPr preferRelativeResize="0"/>
          <p:nvPr/>
        </p:nvPicPr>
        <p:blipFill rotWithShape="1">
          <a:blip r:embed="rId3">
            <a:alphaModFix/>
          </a:blip>
          <a:srcRect t="25014"/>
          <a:stretch/>
        </p:blipFill>
        <p:spPr>
          <a:xfrm>
            <a:off x="-1504" y="0"/>
            <a:ext cx="12191980" cy="68567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251819" y="2902135"/>
            <a:ext cx="1685334" cy="1877438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"/>
          <p:cNvSpPr txBox="1"/>
          <p:nvPr/>
        </p:nvSpPr>
        <p:spPr>
          <a:xfrm>
            <a:off x="1494817" y="264076"/>
            <a:ext cx="9202366" cy="2123658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 b="0" i="0" u="sng" strike="noStrike" cap="none" dirty="0">
                <a:solidFill>
                  <a:srgbClr val="003560"/>
                </a:solidFill>
                <a:latin typeface="Comic Sans MS"/>
                <a:ea typeface="Comic Sans MS"/>
                <a:cs typeface="Comic Sans MS"/>
                <a:sym typeface="Comic Sans MS"/>
              </a:rPr>
              <a:t>Project manager </a:t>
            </a:r>
            <a:endParaRPr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600" b="0" i="0" u="none" strike="noStrike" cap="none" dirty="0">
                <a:solidFill>
                  <a:srgbClr val="003560"/>
                </a:solidFill>
                <a:latin typeface="Comic Sans MS"/>
                <a:ea typeface="Comic Sans MS"/>
                <a:cs typeface="Comic Sans MS"/>
                <a:sym typeface="Comic Sans MS"/>
              </a:rPr>
              <a:t>Emmanuele D’Auria, Antonio </a:t>
            </a:r>
            <a:r>
              <a:rPr lang="it-IT" sz="1600" b="0" i="0" u="none" strike="noStrike" cap="none" dirty="0" err="1">
                <a:solidFill>
                  <a:srgbClr val="003560"/>
                </a:solidFill>
                <a:latin typeface="Comic Sans MS"/>
                <a:ea typeface="Comic Sans MS"/>
                <a:cs typeface="Comic Sans MS"/>
                <a:sym typeface="Comic Sans MS"/>
              </a:rPr>
              <a:t>Botticchio</a:t>
            </a:r>
            <a:endParaRPr sz="1600" b="0" i="0" u="none" strike="noStrike" cap="none" dirty="0">
              <a:solidFill>
                <a:srgbClr val="00356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dirty="0">
              <a:solidFill>
                <a:srgbClr val="02966A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dirty="0">
              <a:solidFill>
                <a:srgbClr val="02966A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 b="0" i="0" u="sng" strike="noStrike" cap="none" dirty="0">
                <a:solidFill>
                  <a:srgbClr val="02966A"/>
                </a:solidFill>
                <a:latin typeface="Comic Sans MS"/>
                <a:ea typeface="Comic Sans MS"/>
                <a:cs typeface="Comic Sans MS"/>
                <a:sym typeface="Comic Sans MS"/>
              </a:rPr>
              <a:t>Team </a:t>
            </a:r>
            <a:r>
              <a:rPr lang="it-IT" sz="1800" b="0" i="0" u="sng" strike="noStrike" cap="none" dirty="0" err="1">
                <a:solidFill>
                  <a:srgbClr val="02966A"/>
                </a:solidFill>
                <a:latin typeface="Comic Sans MS"/>
                <a:ea typeface="Comic Sans MS"/>
                <a:cs typeface="Comic Sans MS"/>
                <a:sym typeface="Comic Sans MS"/>
              </a:rPr>
              <a:t>member</a:t>
            </a:r>
            <a:endParaRPr sz="1800" b="0" i="0" u="sng" strike="noStrike" cap="none" dirty="0">
              <a:solidFill>
                <a:srgbClr val="02966A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600" b="0" i="0" u="none" strike="noStrike" cap="none" dirty="0">
                <a:solidFill>
                  <a:srgbClr val="02966A"/>
                </a:solidFill>
                <a:latin typeface="Comic Sans MS"/>
                <a:ea typeface="Comic Sans MS"/>
                <a:cs typeface="Comic Sans MS"/>
                <a:sym typeface="Comic Sans MS"/>
              </a:rPr>
              <a:t>Francesco Maestrini, Giovanni De Caro, Luciano Nicola, Esposito Giovanni, Gregorio Maria Chiara , Carotenuto Cristian, Milone Gabriele, Caserta Carlo Antionio, Di Girolamo Riccardo, Corvino Luciano </a:t>
            </a:r>
            <a:endParaRPr sz="1600" b="0" i="0" u="none" strike="noStrike" cap="none" dirty="0">
              <a:solidFill>
                <a:srgbClr val="00206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88" name="Google Shape;88;p1" descr="Immagine che contiene clipart, Cartoni animati, illustrazione, Animazione&#10;&#10;Il contenuto generato dall'IA potrebbe non essere corretto.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94817" y="3235087"/>
            <a:ext cx="3088973" cy="3088973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" descr="Immagine che contiene emblema, simbolo, vestiti, cresta&#10;&#10;Il contenuto generato dall'IA potrebbe non essere corretto.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619362" y="5140088"/>
            <a:ext cx="1335654" cy="1335654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" descr="Immagine che contiene clipart, Elementi grafici, grafica, cartone animato&#10;&#10;Il contenuto generato dall'IA potrebbe non essere corretto.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937153" y="1023068"/>
            <a:ext cx="605673" cy="605673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" descr="Immagine che contiene clipart, Elementi grafici, grafica, cartone animato&#10;&#10;Il contenuto generato dall'IA potrebbe non essere corretto.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8094708" y="326168"/>
            <a:ext cx="605673" cy="605673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"/>
          <p:cNvSpPr txBox="1"/>
          <p:nvPr/>
        </p:nvSpPr>
        <p:spPr>
          <a:xfrm>
            <a:off x="-1263800" y="7109300"/>
            <a:ext cx="12211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</a:endParaRPr>
          </a:p>
        </p:txBody>
      </p:sp>
      <p:sp>
        <p:nvSpPr>
          <p:cNvPr id="93" name="Google Shape;93;p1"/>
          <p:cNvSpPr txBox="1"/>
          <p:nvPr/>
        </p:nvSpPr>
        <p:spPr>
          <a:xfrm>
            <a:off x="-1504" y="6251018"/>
            <a:ext cx="5567100" cy="6057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it-IT" sz="1600" dirty="0" err="1">
                <a:solidFill>
                  <a:srgbClr val="02966A"/>
                </a:solidFill>
                <a:latin typeface="Comic Sans MS"/>
                <a:ea typeface="Comic Sans MS"/>
                <a:cs typeface="Comic Sans MS"/>
                <a:sym typeface="Comic Sans MS"/>
              </a:rPr>
              <a:t>Github:https</a:t>
            </a:r>
            <a:r>
              <a:rPr lang="it-IT" sz="1600" dirty="0">
                <a:solidFill>
                  <a:srgbClr val="02966A"/>
                </a:solidFill>
                <a:latin typeface="Comic Sans MS"/>
                <a:ea typeface="Comic Sans MS"/>
                <a:cs typeface="Comic Sans MS"/>
                <a:sym typeface="Comic Sans MS"/>
              </a:rPr>
              <a:t>://github.com/</a:t>
            </a:r>
            <a:r>
              <a:rPr lang="it-IT" sz="1600" dirty="0" err="1">
                <a:solidFill>
                  <a:srgbClr val="02966A"/>
                </a:solidFill>
                <a:latin typeface="Comic Sans MS"/>
                <a:ea typeface="Comic Sans MS"/>
                <a:cs typeface="Comic Sans MS"/>
                <a:sym typeface="Comic Sans MS"/>
              </a:rPr>
              <a:t>cristian-carotenuto</a:t>
            </a:r>
            <a:r>
              <a:rPr lang="it-IT" sz="1600" dirty="0">
                <a:solidFill>
                  <a:srgbClr val="02966A"/>
                </a:solidFill>
                <a:latin typeface="Comic Sans MS"/>
                <a:ea typeface="Comic Sans MS"/>
                <a:cs typeface="Comic Sans MS"/>
                <a:sym typeface="Comic Sans MS"/>
              </a:rPr>
              <a:t>/map4aid</a:t>
            </a:r>
            <a:endParaRPr sz="280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>
          <a:extLst>
            <a:ext uri="{FF2B5EF4-FFF2-40B4-BE49-F238E27FC236}">
              <a16:creationId xmlns:a16="http://schemas.microsoft.com/office/drawing/2014/main" id="{0DAA6628-1BF6-F594-6043-06BFA27D46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3">
            <a:extLst>
              <a:ext uri="{FF2B5EF4-FFF2-40B4-BE49-F238E27FC236}">
                <a16:creationId xmlns:a16="http://schemas.microsoft.com/office/drawing/2014/main" id="{DE6AF9EF-8003-31EC-4BE2-E1EC6455A10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endParaRPr/>
          </a:p>
        </p:txBody>
      </p:sp>
      <p:pic>
        <p:nvPicPr>
          <p:cNvPr id="116" name="Google Shape;116;p3" descr="Immagine che contiene verde, arte, grafica vettoriale">
            <a:extLst>
              <a:ext uri="{FF2B5EF4-FFF2-40B4-BE49-F238E27FC236}">
                <a16:creationId xmlns:a16="http://schemas.microsoft.com/office/drawing/2014/main" id="{030387EA-570F-0EA4-9362-93AD52972B7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25014"/>
          <a:stretch/>
        </p:blipFill>
        <p:spPr>
          <a:xfrm>
            <a:off x="0" y="0"/>
            <a:ext cx="12191980" cy="6856718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3">
            <a:extLst>
              <a:ext uri="{FF2B5EF4-FFF2-40B4-BE49-F238E27FC236}">
                <a16:creationId xmlns:a16="http://schemas.microsoft.com/office/drawing/2014/main" id="{74FFF2C2-D9EA-EBAF-0C41-E9D2FE1CA150}"/>
              </a:ext>
            </a:extLst>
          </p:cNvPr>
          <p:cNvSpPr txBox="1"/>
          <p:nvPr/>
        </p:nvSpPr>
        <p:spPr>
          <a:xfrm>
            <a:off x="3014764" y="45522"/>
            <a:ext cx="6162472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966A"/>
              </a:buClr>
              <a:buSzPts val="3600"/>
              <a:buFont typeface="Comic Sans MS"/>
              <a:buNone/>
            </a:pPr>
            <a:r>
              <a:rPr lang="it-IT" sz="3600" b="1" i="0" u="none" strike="noStrike" cap="none" dirty="0">
                <a:solidFill>
                  <a:srgbClr val="02966A"/>
                </a:solidFill>
                <a:latin typeface="Comic Sans MS"/>
                <a:ea typeface="Comic Sans MS"/>
                <a:cs typeface="Comic Sans MS"/>
                <a:sym typeface="Comic Sans MS"/>
              </a:rPr>
              <a:t>Prenotazione di un bene</a:t>
            </a:r>
            <a:endParaRPr sz="3600" b="1" i="0" u="none" strike="noStrike" cap="none" dirty="0">
              <a:solidFill>
                <a:srgbClr val="02966A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8" name="Google Shape;118;p3">
            <a:extLst>
              <a:ext uri="{FF2B5EF4-FFF2-40B4-BE49-F238E27FC236}">
                <a16:creationId xmlns:a16="http://schemas.microsoft.com/office/drawing/2014/main" id="{DAC7B345-9D7C-36C1-546A-E0A8D9C85174}"/>
              </a:ext>
            </a:extLst>
          </p:cNvPr>
          <p:cNvSpPr txBox="1"/>
          <p:nvPr/>
        </p:nvSpPr>
        <p:spPr>
          <a:xfrm>
            <a:off x="3014764" y="681037"/>
            <a:ext cx="616247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966A"/>
              </a:buClr>
              <a:buSzPts val="2400"/>
              <a:buFont typeface="Comic Sans MS"/>
              <a:buNone/>
            </a:pPr>
            <a:r>
              <a:rPr lang="it-IT" sz="2400" b="1" i="0" u="none" strike="noStrike" cap="none" dirty="0">
                <a:solidFill>
                  <a:srgbClr val="02966A"/>
                </a:solidFill>
                <a:latin typeface="Comic Sans MS"/>
                <a:ea typeface="Comic Sans MS"/>
                <a:cs typeface="Comic Sans MS"/>
                <a:sym typeface="Comic Sans MS"/>
              </a:rPr>
              <a:t>Activity </a:t>
            </a:r>
            <a:r>
              <a:rPr lang="it-IT" sz="2400" b="1" i="0" u="none" strike="noStrike" cap="none" dirty="0" err="1">
                <a:solidFill>
                  <a:srgbClr val="02966A"/>
                </a:solidFill>
                <a:latin typeface="Comic Sans MS"/>
                <a:ea typeface="Comic Sans MS"/>
                <a:cs typeface="Comic Sans MS"/>
                <a:sym typeface="Comic Sans MS"/>
              </a:rPr>
              <a:t>diagram</a:t>
            </a:r>
            <a:endParaRPr sz="2400" b="1" i="0" u="none" strike="noStrike" cap="none" dirty="0">
              <a:solidFill>
                <a:srgbClr val="02966A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4449740E-4F6D-6237-C449-575431347CE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949516" y="1142702"/>
            <a:ext cx="4292946" cy="5563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5917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>
          <a:extLst>
            <a:ext uri="{FF2B5EF4-FFF2-40B4-BE49-F238E27FC236}">
              <a16:creationId xmlns:a16="http://schemas.microsoft.com/office/drawing/2014/main" id="{13E7F62A-8F72-98DA-3349-DBE094E633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3">
            <a:extLst>
              <a:ext uri="{FF2B5EF4-FFF2-40B4-BE49-F238E27FC236}">
                <a16:creationId xmlns:a16="http://schemas.microsoft.com/office/drawing/2014/main" id="{C458BEEA-7D5C-A5B3-57D8-8D7D37CBEED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endParaRPr/>
          </a:p>
        </p:txBody>
      </p:sp>
      <p:pic>
        <p:nvPicPr>
          <p:cNvPr id="116" name="Google Shape;116;p3" descr="Immagine che contiene verde, arte, grafica vettoriale">
            <a:extLst>
              <a:ext uri="{FF2B5EF4-FFF2-40B4-BE49-F238E27FC236}">
                <a16:creationId xmlns:a16="http://schemas.microsoft.com/office/drawing/2014/main" id="{83A9D0B6-8951-45DF-9E60-D480057D8FF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25014"/>
          <a:stretch/>
        </p:blipFill>
        <p:spPr>
          <a:xfrm>
            <a:off x="0" y="0"/>
            <a:ext cx="12191980" cy="6856718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3">
            <a:extLst>
              <a:ext uri="{FF2B5EF4-FFF2-40B4-BE49-F238E27FC236}">
                <a16:creationId xmlns:a16="http://schemas.microsoft.com/office/drawing/2014/main" id="{54F53ECC-A2B0-B25B-7032-E2EE5FD1D6A9}"/>
              </a:ext>
            </a:extLst>
          </p:cNvPr>
          <p:cNvSpPr txBox="1"/>
          <p:nvPr/>
        </p:nvSpPr>
        <p:spPr>
          <a:xfrm>
            <a:off x="3014764" y="-65913"/>
            <a:ext cx="6162472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966A"/>
              </a:buClr>
              <a:buSzPts val="3600"/>
              <a:buFont typeface="Comic Sans MS"/>
              <a:buNone/>
            </a:pPr>
            <a:r>
              <a:rPr lang="it-IT" sz="3600" b="1" i="0" u="none" strike="noStrike" cap="none" dirty="0">
                <a:solidFill>
                  <a:srgbClr val="02966A"/>
                </a:solidFill>
                <a:latin typeface="Comic Sans MS"/>
                <a:ea typeface="Comic Sans MS"/>
                <a:cs typeface="Comic Sans MS"/>
                <a:sym typeface="Comic Sans MS"/>
              </a:rPr>
              <a:t>Prenotazione di un bene</a:t>
            </a:r>
            <a:endParaRPr sz="3600" b="1" i="0" u="none" strike="noStrike" cap="none" dirty="0">
              <a:solidFill>
                <a:srgbClr val="02966A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8" name="Google Shape;118;p3">
            <a:extLst>
              <a:ext uri="{FF2B5EF4-FFF2-40B4-BE49-F238E27FC236}">
                <a16:creationId xmlns:a16="http://schemas.microsoft.com/office/drawing/2014/main" id="{69B38E63-05CF-1EE3-0480-92C78317B20E}"/>
              </a:ext>
            </a:extLst>
          </p:cNvPr>
          <p:cNvSpPr txBox="1"/>
          <p:nvPr/>
        </p:nvSpPr>
        <p:spPr>
          <a:xfrm>
            <a:off x="3014764" y="415498"/>
            <a:ext cx="616247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966A"/>
              </a:buClr>
              <a:buSzPts val="2400"/>
              <a:buFont typeface="Comic Sans MS"/>
              <a:buNone/>
            </a:pPr>
            <a:r>
              <a:rPr lang="it-IT" sz="2400" b="1" i="0" u="none" strike="noStrike" cap="none" dirty="0" err="1">
                <a:solidFill>
                  <a:srgbClr val="02966A"/>
                </a:solidFill>
                <a:latin typeface="Comic Sans MS"/>
                <a:ea typeface="Comic Sans MS"/>
                <a:cs typeface="Comic Sans MS"/>
                <a:sym typeface="Comic Sans MS"/>
              </a:rPr>
              <a:t>Sequence</a:t>
            </a:r>
            <a:r>
              <a:rPr lang="it-IT" sz="2400" b="1" i="0" u="none" strike="noStrike" cap="none" dirty="0">
                <a:solidFill>
                  <a:srgbClr val="02966A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it-IT" sz="2400" b="1" i="0" u="none" strike="noStrike" cap="none" dirty="0" err="1">
                <a:solidFill>
                  <a:srgbClr val="02966A"/>
                </a:solidFill>
                <a:latin typeface="Comic Sans MS"/>
                <a:ea typeface="Comic Sans MS"/>
                <a:cs typeface="Comic Sans MS"/>
                <a:sym typeface="Comic Sans MS"/>
              </a:rPr>
              <a:t>diagram</a:t>
            </a:r>
            <a:endParaRPr sz="2400" b="1" i="0" u="none" strike="noStrike" cap="none" dirty="0">
              <a:solidFill>
                <a:srgbClr val="02966A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3" name="Immagine 2" descr="Immagine che contiene testo, diagramma, Parallelo, numero&#10;&#10;Il contenuto generato dall'IA potrebbe non essere corretto.">
            <a:extLst>
              <a:ext uri="{FF2B5EF4-FFF2-40B4-BE49-F238E27FC236}">
                <a16:creationId xmlns:a16="http://schemas.microsoft.com/office/drawing/2014/main" id="{EEFDEF12-6AC7-8BB1-9DDC-1F1D27589F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7501" y="945543"/>
            <a:ext cx="8470232" cy="5979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49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>
          <a:extLst>
            <a:ext uri="{FF2B5EF4-FFF2-40B4-BE49-F238E27FC236}">
              <a16:creationId xmlns:a16="http://schemas.microsoft.com/office/drawing/2014/main" id="{A19CBAA4-96FD-141A-EB6C-B2E533BED6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3">
            <a:extLst>
              <a:ext uri="{FF2B5EF4-FFF2-40B4-BE49-F238E27FC236}">
                <a16:creationId xmlns:a16="http://schemas.microsoft.com/office/drawing/2014/main" id="{9F2E4BB8-3900-7699-5D2D-94F790C5996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endParaRPr/>
          </a:p>
        </p:txBody>
      </p:sp>
      <p:pic>
        <p:nvPicPr>
          <p:cNvPr id="116" name="Google Shape;116;p3" descr="Immagine che contiene verde, arte, grafica vettoriale">
            <a:extLst>
              <a:ext uri="{FF2B5EF4-FFF2-40B4-BE49-F238E27FC236}">
                <a16:creationId xmlns:a16="http://schemas.microsoft.com/office/drawing/2014/main" id="{B880B050-96C2-991D-1014-B0D2D7D9900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25014"/>
          <a:stretch/>
        </p:blipFill>
        <p:spPr>
          <a:xfrm>
            <a:off x="0" y="0"/>
            <a:ext cx="12191980" cy="6856718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3">
            <a:extLst>
              <a:ext uri="{FF2B5EF4-FFF2-40B4-BE49-F238E27FC236}">
                <a16:creationId xmlns:a16="http://schemas.microsoft.com/office/drawing/2014/main" id="{115EF15B-2B84-B7E3-4BB5-BD50E59CD075}"/>
              </a:ext>
            </a:extLst>
          </p:cNvPr>
          <p:cNvSpPr txBox="1"/>
          <p:nvPr/>
        </p:nvSpPr>
        <p:spPr>
          <a:xfrm>
            <a:off x="3014764" y="-65913"/>
            <a:ext cx="6162472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966A"/>
              </a:buClr>
              <a:buSzPts val="3600"/>
              <a:buFont typeface="Comic Sans MS"/>
              <a:buNone/>
            </a:pPr>
            <a:r>
              <a:rPr lang="it-IT" sz="3600" b="1" i="0" u="none" strike="noStrike" cap="none" dirty="0" err="1">
                <a:solidFill>
                  <a:srgbClr val="02966A"/>
                </a:solidFill>
                <a:latin typeface="Comic Sans MS"/>
                <a:ea typeface="Comic Sans MS"/>
                <a:cs typeface="Comic Sans MS"/>
                <a:sym typeface="Comic Sans MS"/>
              </a:rPr>
              <a:t>PrenotazioneBene</a:t>
            </a:r>
            <a:r>
              <a:rPr lang="it-IT" sz="3600" b="1" i="0" u="none" strike="noStrike" cap="none" dirty="0">
                <a:solidFill>
                  <a:srgbClr val="02966A"/>
                </a:solidFill>
                <a:latin typeface="Comic Sans MS"/>
                <a:ea typeface="Comic Sans MS"/>
                <a:cs typeface="Comic Sans MS"/>
                <a:sym typeface="Comic Sans MS"/>
              </a:rPr>
              <a:t> (</a:t>
            </a:r>
            <a:r>
              <a:rPr lang="it-IT" sz="3600" b="1" i="0" u="none" strike="noStrike" cap="none" dirty="0" err="1">
                <a:solidFill>
                  <a:srgbClr val="02966A"/>
                </a:solidFill>
                <a:latin typeface="Comic Sans MS"/>
                <a:ea typeface="Comic Sans MS"/>
                <a:cs typeface="Comic Sans MS"/>
                <a:sym typeface="Comic Sans MS"/>
              </a:rPr>
              <a:t>Entity</a:t>
            </a:r>
            <a:r>
              <a:rPr lang="it-IT" sz="3600" b="1" i="0" u="none" strike="noStrike" cap="none" dirty="0">
                <a:solidFill>
                  <a:srgbClr val="02966A"/>
                </a:solidFill>
                <a:latin typeface="Comic Sans MS"/>
                <a:ea typeface="Comic Sans MS"/>
                <a:cs typeface="Comic Sans MS"/>
                <a:sym typeface="Comic Sans MS"/>
              </a:rPr>
              <a:t>)</a:t>
            </a:r>
            <a:endParaRPr sz="3600" b="1" i="0" u="none" strike="noStrike" cap="none" dirty="0">
              <a:solidFill>
                <a:srgbClr val="02966A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8" name="Google Shape;118;p3">
            <a:extLst>
              <a:ext uri="{FF2B5EF4-FFF2-40B4-BE49-F238E27FC236}">
                <a16:creationId xmlns:a16="http://schemas.microsoft.com/office/drawing/2014/main" id="{9D01E20A-9E6B-421B-FD01-B18E3BA825F5}"/>
              </a:ext>
            </a:extLst>
          </p:cNvPr>
          <p:cNvSpPr txBox="1"/>
          <p:nvPr/>
        </p:nvSpPr>
        <p:spPr>
          <a:xfrm>
            <a:off x="3014764" y="415498"/>
            <a:ext cx="616247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966A"/>
              </a:buClr>
              <a:buSzPts val="2400"/>
              <a:buFont typeface="Comic Sans MS"/>
              <a:buNone/>
            </a:pPr>
            <a:r>
              <a:rPr lang="it-IT" sz="2400" b="1" i="0" u="none" strike="noStrike" cap="none" dirty="0" err="1">
                <a:solidFill>
                  <a:srgbClr val="02966A"/>
                </a:solidFill>
                <a:latin typeface="Comic Sans MS"/>
                <a:ea typeface="Comic Sans MS"/>
                <a:cs typeface="Comic Sans MS"/>
                <a:sym typeface="Comic Sans MS"/>
              </a:rPr>
              <a:t>Statechart</a:t>
            </a:r>
            <a:r>
              <a:rPr lang="it-IT" sz="2400" b="1" i="0" u="none" strike="noStrike" cap="none" dirty="0">
                <a:solidFill>
                  <a:srgbClr val="02966A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it-IT" sz="2400" b="1" i="0" u="none" strike="noStrike" cap="none" dirty="0" err="1">
                <a:solidFill>
                  <a:srgbClr val="02966A"/>
                </a:solidFill>
                <a:latin typeface="Comic Sans MS"/>
                <a:ea typeface="Comic Sans MS"/>
                <a:cs typeface="Comic Sans MS"/>
                <a:sym typeface="Comic Sans MS"/>
              </a:rPr>
              <a:t>diagram</a:t>
            </a:r>
            <a:endParaRPr sz="2400" b="1" i="0" u="none" strike="noStrike" cap="none" dirty="0">
              <a:solidFill>
                <a:srgbClr val="02966A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4" name="Immagine 3" descr="Immagine che contiene diagramma, Piano, Disegno tecnico, schematico&#10;&#10;Il contenuto generato dall'IA potrebbe non essere corretto.">
            <a:extLst>
              <a:ext uri="{FF2B5EF4-FFF2-40B4-BE49-F238E27FC236}">
                <a16:creationId xmlns:a16="http://schemas.microsoft.com/office/drawing/2014/main" id="{46E36F27-D8B6-A117-98DA-D97ADE4BE6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4364" y="877163"/>
            <a:ext cx="6401962" cy="5979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1669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>
          <a:extLst>
            <a:ext uri="{FF2B5EF4-FFF2-40B4-BE49-F238E27FC236}">
              <a16:creationId xmlns:a16="http://schemas.microsoft.com/office/drawing/2014/main" id="{41080A9E-9B81-C41F-B712-A7074A34DB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3">
            <a:extLst>
              <a:ext uri="{FF2B5EF4-FFF2-40B4-BE49-F238E27FC236}">
                <a16:creationId xmlns:a16="http://schemas.microsoft.com/office/drawing/2014/main" id="{0AA7F364-C127-3163-9051-8FB523DF5DF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endParaRPr/>
          </a:p>
        </p:txBody>
      </p:sp>
      <p:pic>
        <p:nvPicPr>
          <p:cNvPr id="116" name="Google Shape;116;p3" descr="Immagine che contiene verde, arte, grafica vettoriale">
            <a:extLst>
              <a:ext uri="{FF2B5EF4-FFF2-40B4-BE49-F238E27FC236}">
                <a16:creationId xmlns:a16="http://schemas.microsoft.com/office/drawing/2014/main" id="{F5D6DD4A-AEE5-901C-E494-856D0DC8D0E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25014"/>
          <a:stretch/>
        </p:blipFill>
        <p:spPr>
          <a:xfrm>
            <a:off x="0" y="0"/>
            <a:ext cx="12191980" cy="6856718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3">
            <a:extLst>
              <a:ext uri="{FF2B5EF4-FFF2-40B4-BE49-F238E27FC236}">
                <a16:creationId xmlns:a16="http://schemas.microsoft.com/office/drawing/2014/main" id="{42739D81-31EB-9F20-2D8A-0447E24735D4}"/>
              </a:ext>
            </a:extLst>
          </p:cNvPr>
          <p:cNvSpPr txBox="1"/>
          <p:nvPr/>
        </p:nvSpPr>
        <p:spPr>
          <a:xfrm>
            <a:off x="3014764" y="45522"/>
            <a:ext cx="6162472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966A"/>
              </a:buClr>
              <a:buSzPts val="3600"/>
              <a:buFont typeface="Comic Sans MS"/>
              <a:buNone/>
            </a:pPr>
            <a:r>
              <a:rPr lang="it-IT" sz="3600" b="1" i="0" u="none" strike="noStrike" cap="none" dirty="0">
                <a:solidFill>
                  <a:srgbClr val="02966A"/>
                </a:solidFill>
                <a:latin typeface="Comic Sans MS"/>
                <a:ea typeface="Comic Sans MS"/>
                <a:cs typeface="Comic Sans MS"/>
                <a:sym typeface="Comic Sans MS"/>
              </a:rPr>
              <a:t>Architettura del siste</a:t>
            </a:r>
            <a:r>
              <a:rPr lang="it-IT" sz="3600" b="1" dirty="0">
                <a:solidFill>
                  <a:srgbClr val="02966A"/>
                </a:solidFill>
                <a:latin typeface="Comic Sans MS"/>
                <a:ea typeface="Comic Sans MS"/>
                <a:cs typeface="Comic Sans MS"/>
                <a:sym typeface="Comic Sans MS"/>
              </a:rPr>
              <a:t>ma</a:t>
            </a:r>
            <a:endParaRPr sz="3600" b="1" i="0" u="none" strike="noStrike" cap="none" dirty="0">
              <a:solidFill>
                <a:srgbClr val="02966A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5" name="Immagine 4" descr="Immagine che contiene testo, schermata, Elementi grafici, design&#10;&#10;Il contenuto generato dall'IA potrebbe non essere corretto.">
            <a:extLst>
              <a:ext uri="{FF2B5EF4-FFF2-40B4-BE49-F238E27FC236}">
                <a16:creationId xmlns:a16="http://schemas.microsoft.com/office/drawing/2014/main" id="{D80B720E-239B-CD8A-E60A-484AD17B25C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4029" b="11091"/>
          <a:stretch>
            <a:fillRect/>
          </a:stretch>
        </p:blipFill>
        <p:spPr>
          <a:xfrm>
            <a:off x="1651031" y="3575860"/>
            <a:ext cx="8467295" cy="3326380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F5B7CDDF-D5B6-C9AD-3F66-4728BFAE92E7}"/>
              </a:ext>
            </a:extLst>
          </p:cNvPr>
          <p:cNvSpPr txBox="1"/>
          <p:nvPr/>
        </p:nvSpPr>
        <p:spPr>
          <a:xfrm>
            <a:off x="2526937" y="1410063"/>
            <a:ext cx="6715482" cy="1615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>
              <a:lnSpc>
                <a:spcPct val="115000"/>
              </a:lnSpc>
              <a:spcBef>
                <a:spcPts val="1200"/>
              </a:spcBef>
              <a:spcAft>
                <a:spcPts val="400"/>
              </a:spcAft>
            </a:pPr>
            <a:r>
              <a:rPr lang="it-IT" sz="2000" dirty="0">
                <a:solidFill>
                  <a:srgbClr val="003560"/>
                </a:solidFill>
                <a:latin typeface="Comic Sans MS" panose="030F0702030302020204" pitchFamily="66" charset="0"/>
                <a:ea typeface="Arial" panose="020B0604020202020204" pitchFamily="34" charset="0"/>
              </a:rPr>
              <a:t>- S</a:t>
            </a:r>
            <a:r>
              <a:rPr lang="it-IT" sz="2000" u="none" strike="noStrike" dirty="0">
                <a:solidFill>
                  <a:srgbClr val="003560"/>
                </a:solidFill>
                <a:effectLst/>
                <a:latin typeface="Comic Sans MS" panose="030F0702030302020204" pitchFamily="66" charset="0"/>
                <a:ea typeface="Arial" panose="020B0604020202020204" pitchFamily="34" charset="0"/>
              </a:rPr>
              <a:t>eparazione chiara tra interfaccia, logica e dati</a:t>
            </a:r>
            <a:endParaRPr lang="it-IT" sz="2000" u="none" strike="noStrike" dirty="0">
              <a:solidFill>
                <a:srgbClr val="003560"/>
              </a:solidFill>
              <a:effectLst/>
              <a:latin typeface="Comic Sans MS" panose="030F0702030302020204" pitchFamily="66" charset="0"/>
              <a:ea typeface="Calibri" panose="020F0502020204030204" pitchFamily="34" charset="0"/>
            </a:endParaRPr>
          </a:p>
          <a:p>
            <a:pPr lvl="0" algn="just">
              <a:lnSpc>
                <a:spcPct val="115000"/>
              </a:lnSpc>
              <a:spcAft>
                <a:spcPts val="400"/>
              </a:spcAft>
            </a:pPr>
            <a:r>
              <a:rPr lang="it-IT" sz="2000" u="none" strike="noStrike" dirty="0">
                <a:solidFill>
                  <a:srgbClr val="003560"/>
                </a:solidFill>
                <a:effectLst/>
                <a:latin typeface="Comic Sans MS" panose="030F0702030302020204" pitchFamily="66" charset="0"/>
                <a:ea typeface="Arial" panose="020B0604020202020204" pitchFamily="34" charset="0"/>
              </a:rPr>
              <a:t>- </a:t>
            </a:r>
            <a:r>
              <a:rPr lang="it-IT" sz="2000" dirty="0">
                <a:solidFill>
                  <a:srgbClr val="003560"/>
                </a:solidFill>
                <a:latin typeface="Comic Sans MS" panose="030F0702030302020204" pitchFamily="66" charset="0"/>
                <a:ea typeface="Arial" panose="020B0604020202020204" pitchFamily="34" charset="0"/>
              </a:rPr>
              <a:t>M</a:t>
            </a:r>
            <a:r>
              <a:rPr lang="it-IT" sz="2000" u="none" strike="noStrike" dirty="0">
                <a:solidFill>
                  <a:srgbClr val="003560"/>
                </a:solidFill>
                <a:effectLst/>
                <a:latin typeface="Comic Sans MS" panose="030F0702030302020204" pitchFamily="66" charset="0"/>
                <a:ea typeface="Arial" panose="020B0604020202020204" pitchFamily="34" charset="0"/>
              </a:rPr>
              <a:t>aggiore sicurezza </a:t>
            </a:r>
            <a:endParaRPr lang="it-IT" sz="2000" u="none" strike="noStrike" dirty="0">
              <a:solidFill>
                <a:srgbClr val="003560"/>
              </a:solidFill>
              <a:effectLst/>
              <a:latin typeface="Comic Sans MS" panose="030F0702030302020204" pitchFamily="66" charset="0"/>
              <a:ea typeface="Calibri" panose="020F0502020204030204" pitchFamily="34" charset="0"/>
            </a:endParaRPr>
          </a:p>
          <a:p>
            <a:pPr lvl="0" algn="just">
              <a:lnSpc>
                <a:spcPct val="115000"/>
              </a:lnSpc>
              <a:spcAft>
                <a:spcPts val="400"/>
              </a:spcAft>
            </a:pPr>
            <a:r>
              <a:rPr lang="it-IT" sz="2000" u="none" strike="noStrike" dirty="0">
                <a:solidFill>
                  <a:srgbClr val="003560"/>
                </a:solidFill>
                <a:effectLst/>
                <a:latin typeface="Comic Sans MS" panose="030F0702030302020204" pitchFamily="66" charset="0"/>
                <a:ea typeface="Arial" panose="020B0604020202020204" pitchFamily="34" charset="0"/>
              </a:rPr>
              <a:t>- </a:t>
            </a:r>
            <a:r>
              <a:rPr lang="it-IT" sz="2000" dirty="0">
                <a:solidFill>
                  <a:srgbClr val="003560"/>
                </a:solidFill>
                <a:latin typeface="Comic Sans MS" panose="030F0702030302020204" pitchFamily="66" charset="0"/>
                <a:ea typeface="Arial" panose="020B0604020202020204" pitchFamily="34" charset="0"/>
              </a:rPr>
              <a:t>M</a:t>
            </a:r>
            <a:r>
              <a:rPr lang="it-IT" sz="2000" u="none" strike="noStrike" dirty="0">
                <a:solidFill>
                  <a:srgbClr val="003560"/>
                </a:solidFill>
                <a:effectLst/>
                <a:latin typeface="Comic Sans MS" panose="030F0702030302020204" pitchFamily="66" charset="0"/>
                <a:ea typeface="Arial" panose="020B0604020202020204" pitchFamily="34" charset="0"/>
              </a:rPr>
              <a:t>odularità e manutenibilità, </a:t>
            </a:r>
            <a:r>
              <a:rPr lang="it-IT" sz="2000" dirty="0">
                <a:solidFill>
                  <a:srgbClr val="003560"/>
                </a:solidFill>
                <a:effectLst/>
                <a:latin typeface="Comic Sans MS" panose="030F0702030302020204" pitchFamily="66" charset="0"/>
                <a:ea typeface="Arial" panose="020B0604020202020204" pitchFamily="34" charset="0"/>
              </a:rPr>
              <a:t>possibilità di scalare in futuro</a:t>
            </a:r>
            <a:endParaRPr lang="it-IT" sz="2000" dirty="0">
              <a:solidFill>
                <a:srgbClr val="003560"/>
              </a:solidFill>
              <a:latin typeface="Comic Sans MS" panose="030F0702030302020204" pitchFamily="66" charset="0"/>
            </a:endParaRPr>
          </a:p>
        </p:txBody>
      </p:sp>
      <p:sp>
        <p:nvSpPr>
          <p:cNvPr id="10" name="Google Shape;118;p3">
            <a:extLst>
              <a:ext uri="{FF2B5EF4-FFF2-40B4-BE49-F238E27FC236}">
                <a16:creationId xmlns:a16="http://schemas.microsoft.com/office/drawing/2014/main" id="{F3FBA3BB-6D57-9F3D-9C8C-E8EF13DAC7AB}"/>
              </a:ext>
            </a:extLst>
          </p:cNvPr>
          <p:cNvSpPr txBox="1"/>
          <p:nvPr/>
        </p:nvSpPr>
        <p:spPr>
          <a:xfrm>
            <a:off x="3014764" y="737375"/>
            <a:ext cx="616247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966A"/>
              </a:buClr>
              <a:buSzPts val="2400"/>
              <a:buFont typeface="Comic Sans MS"/>
              <a:buNone/>
            </a:pPr>
            <a:r>
              <a:rPr lang="it-IT" sz="2400" b="1" i="0" u="none" strike="noStrike" cap="none" dirty="0">
                <a:solidFill>
                  <a:srgbClr val="02966A"/>
                </a:solidFill>
                <a:latin typeface="Comic Sans MS"/>
                <a:ea typeface="Comic Sans MS"/>
                <a:cs typeface="Comic Sans MS"/>
                <a:sym typeface="Comic Sans MS"/>
              </a:rPr>
              <a:t>Three-</a:t>
            </a:r>
            <a:r>
              <a:rPr lang="it-IT" sz="2400" b="1" i="0" u="none" strike="noStrike" cap="none" dirty="0" err="1">
                <a:solidFill>
                  <a:srgbClr val="02966A"/>
                </a:solidFill>
                <a:latin typeface="Comic Sans MS"/>
                <a:ea typeface="Comic Sans MS"/>
                <a:cs typeface="Comic Sans MS"/>
                <a:sym typeface="Comic Sans MS"/>
              </a:rPr>
              <a:t>tier</a:t>
            </a:r>
            <a:r>
              <a:rPr lang="it-IT" sz="2400" b="1" i="0" u="none" strike="noStrike" cap="none" dirty="0">
                <a:solidFill>
                  <a:srgbClr val="02966A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endParaRPr sz="2400" b="1" i="0" u="none" strike="noStrike" cap="none" dirty="0">
              <a:solidFill>
                <a:srgbClr val="02966A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  <p:extLst>
      <p:ext uri="{BB962C8B-B14F-4D97-AF65-F5344CB8AC3E}">
        <p14:creationId xmlns:p14="http://schemas.microsoft.com/office/powerpoint/2010/main" val="29712850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>
          <a:extLst>
            <a:ext uri="{FF2B5EF4-FFF2-40B4-BE49-F238E27FC236}">
              <a16:creationId xmlns:a16="http://schemas.microsoft.com/office/drawing/2014/main" id="{30666316-7AFF-1ECB-3AA8-6ED89B8A31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3">
            <a:extLst>
              <a:ext uri="{FF2B5EF4-FFF2-40B4-BE49-F238E27FC236}">
                <a16:creationId xmlns:a16="http://schemas.microsoft.com/office/drawing/2014/main" id="{DF33F4A1-04D6-7D56-8D45-9E40CA779BF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endParaRPr/>
          </a:p>
        </p:txBody>
      </p:sp>
      <p:pic>
        <p:nvPicPr>
          <p:cNvPr id="116" name="Google Shape;116;p3" descr="Immagine che contiene verde, arte, grafica vettoriale">
            <a:extLst>
              <a:ext uri="{FF2B5EF4-FFF2-40B4-BE49-F238E27FC236}">
                <a16:creationId xmlns:a16="http://schemas.microsoft.com/office/drawing/2014/main" id="{6C2964DC-839D-F73E-E019-6EDE8ADA138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25014"/>
          <a:stretch/>
        </p:blipFill>
        <p:spPr>
          <a:xfrm>
            <a:off x="0" y="0"/>
            <a:ext cx="12191980" cy="6856718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3">
            <a:extLst>
              <a:ext uri="{FF2B5EF4-FFF2-40B4-BE49-F238E27FC236}">
                <a16:creationId xmlns:a16="http://schemas.microsoft.com/office/drawing/2014/main" id="{4D37AC4B-3BBD-ECF3-003E-A1F42B4A0DD4}"/>
              </a:ext>
            </a:extLst>
          </p:cNvPr>
          <p:cNvSpPr txBox="1"/>
          <p:nvPr/>
        </p:nvSpPr>
        <p:spPr>
          <a:xfrm>
            <a:off x="3014764" y="45522"/>
            <a:ext cx="6162472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966A"/>
              </a:buClr>
              <a:buSzPts val="3600"/>
              <a:buFont typeface="Comic Sans MS"/>
              <a:buNone/>
            </a:pPr>
            <a:r>
              <a:rPr lang="it-IT" sz="3600" b="1" i="0" u="none" strike="noStrike" cap="none" dirty="0">
                <a:solidFill>
                  <a:srgbClr val="02966A"/>
                </a:solidFill>
                <a:latin typeface="Comic Sans MS"/>
                <a:ea typeface="Comic Sans MS"/>
                <a:cs typeface="Comic Sans MS"/>
                <a:sym typeface="Comic Sans MS"/>
              </a:rPr>
              <a:t>Testin</a:t>
            </a:r>
            <a:r>
              <a:rPr lang="it-IT" sz="3600" b="1" dirty="0">
                <a:solidFill>
                  <a:srgbClr val="02966A"/>
                </a:solidFill>
                <a:latin typeface="Comic Sans MS"/>
                <a:ea typeface="Comic Sans MS"/>
                <a:cs typeface="Comic Sans MS"/>
                <a:sym typeface="Comic Sans MS"/>
              </a:rPr>
              <a:t>g</a:t>
            </a:r>
            <a:endParaRPr sz="3600" b="1" i="0" u="none" strike="noStrike" cap="none" dirty="0">
              <a:solidFill>
                <a:srgbClr val="02966A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0" name="Google Shape;118;p3">
            <a:extLst>
              <a:ext uri="{FF2B5EF4-FFF2-40B4-BE49-F238E27FC236}">
                <a16:creationId xmlns:a16="http://schemas.microsoft.com/office/drawing/2014/main" id="{54EEB651-5662-384F-BCF9-0967C73D31B6}"/>
              </a:ext>
            </a:extLst>
          </p:cNvPr>
          <p:cNvSpPr txBox="1"/>
          <p:nvPr/>
        </p:nvSpPr>
        <p:spPr>
          <a:xfrm>
            <a:off x="3014764" y="650375"/>
            <a:ext cx="616247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966A"/>
              </a:buClr>
              <a:buSzPts val="2400"/>
              <a:buFont typeface="Comic Sans MS"/>
              <a:buNone/>
            </a:pPr>
            <a:r>
              <a:rPr lang="it-IT" sz="2400" b="1" i="0" u="none" strike="noStrike" cap="none" dirty="0" err="1">
                <a:solidFill>
                  <a:srgbClr val="02966A"/>
                </a:solidFill>
                <a:latin typeface="Comic Sans MS"/>
                <a:ea typeface="Comic Sans MS"/>
                <a:cs typeface="Comic Sans MS"/>
                <a:sym typeface="Comic Sans MS"/>
              </a:rPr>
              <a:t>Category</a:t>
            </a:r>
            <a:r>
              <a:rPr lang="it-IT" sz="2400" b="1" i="0" u="none" strike="noStrike" cap="none" dirty="0">
                <a:solidFill>
                  <a:srgbClr val="02966A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it-IT" sz="2400" b="1" i="0" u="none" strike="noStrike" cap="none" dirty="0" err="1">
                <a:solidFill>
                  <a:srgbClr val="02966A"/>
                </a:solidFill>
                <a:latin typeface="Comic Sans MS"/>
                <a:ea typeface="Comic Sans MS"/>
                <a:cs typeface="Comic Sans MS"/>
                <a:sym typeface="Comic Sans MS"/>
              </a:rPr>
              <a:t>partition</a:t>
            </a:r>
            <a:endParaRPr sz="2400" b="1" i="0" u="none" strike="noStrike" cap="none" dirty="0">
              <a:solidFill>
                <a:srgbClr val="02966A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2" name="Immagine 1" descr="Immagine che contiene testo, numero, schermata, Parallelo&#10;&#10;Il contenuto generato dall'IA potrebbe non essere corretto.">
            <a:extLst>
              <a:ext uri="{FF2B5EF4-FFF2-40B4-BE49-F238E27FC236}">
                <a16:creationId xmlns:a16="http://schemas.microsoft.com/office/drawing/2014/main" id="{62494856-6475-5631-6405-177FB09817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4152" y="2436811"/>
            <a:ext cx="4087392" cy="3953460"/>
          </a:xfrm>
          <a:prstGeom prst="rect">
            <a:avLst/>
          </a:prstGeom>
        </p:spPr>
      </p:pic>
      <p:sp>
        <p:nvSpPr>
          <p:cNvPr id="3" name="Google Shape;118;p3">
            <a:extLst>
              <a:ext uri="{FF2B5EF4-FFF2-40B4-BE49-F238E27FC236}">
                <a16:creationId xmlns:a16="http://schemas.microsoft.com/office/drawing/2014/main" id="{FDE6161A-6E7A-69B0-BB29-000DF755AB6A}"/>
              </a:ext>
            </a:extLst>
          </p:cNvPr>
          <p:cNvSpPr txBox="1"/>
          <p:nvPr/>
        </p:nvSpPr>
        <p:spPr>
          <a:xfrm>
            <a:off x="216611" y="1832917"/>
            <a:ext cx="616247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966A"/>
              </a:buClr>
              <a:buSzPts val="2400"/>
              <a:buFont typeface="Comic Sans MS"/>
              <a:buNone/>
            </a:pPr>
            <a:r>
              <a:rPr lang="it-IT" sz="2400" b="1" i="0" u="none" strike="noStrike" cap="none" dirty="0">
                <a:solidFill>
                  <a:srgbClr val="003560"/>
                </a:solidFill>
                <a:latin typeface="Comic Sans MS"/>
                <a:ea typeface="Comic Sans MS"/>
                <a:cs typeface="Comic Sans MS"/>
                <a:sym typeface="Comic Sans MS"/>
              </a:rPr>
              <a:t>Esempio test frame</a:t>
            </a:r>
            <a:endParaRPr sz="2400" b="1" i="0" u="none" strike="noStrike" cap="none" dirty="0">
              <a:solidFill>
                <a:srgbClr val="00356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F143B925-C413-2CCC-1387-B551464B805D}"/>
              </a:ext>
            </a:extLst>
          </p:cNvPr>
          <p:cNvSpPr txBox="1"/>
          <p:nvPr/>
        </p:nvSpPr>
        <p:spPr>
          <a:xfrm>
            <a:off x="6674352" y="1858163"/>
            <a:ext cx="5222359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000" dirty="0">
                <a:solidFill>
                  <a:srgbClr val="003560"/>
                </a:solidFill>
                <a:effectLst/>
                <a:latin typeface="Comic Sans MS" panose="030F0702030302020204" pitchFamily="66" charset="0"/>
                <a:ea typeface="Arial" panose="020B0604020202020204" pitchFamily="34" charset="0"/>
              </a:rPr>
              <a:t>Per ogni funzionalità vengono progettati casi di test basati sulla tecnica </a:t>
            </a:r>
            <a:r>
              <a:rPr lang="it-IT" sz="2000" b="1" dirty="0">
                <a:solidFill>
                  <a:srgbClr val="003560"/>
                </a:solidFill>
                <a:effectLst/>
                <a:latin typeface="Comic Sans MS" panose="030F0702030302020204" pitchFamily="66" charset="0"/>
                <a:ea typeface="Arial" panose="020B0604020202020204" pitchFamily="34" charset="0"/>
              </a:rPr>
              <a:t>black-box </a:t>
            </a:r>
            <a:r>
              <a:rPr lang="it-IT" sz="2000" b="1" dirty="0" err="1">
                <a:solidFill>
                  <a:srgbClr val="003560"/>
                </a:solidFill>
                <a:effectLst/>
                <a:latin typeface="Comic Sans MS" panose="030F0702030302020204" pitchFamily="66" charset="0"/>
                <a:ea typeface="Arial" panose="020B0604020202020204" pitchFamily="34" charset="0"/>
              </a:rPr>
              <a:t>Category</a:t>
            </a:r>
            <a:r>
              <a:rPr lang="it-IT" sz="2000" b="1" dirty="0">
                <a:solidFill>
                  <a:srgbClr val="003560"/>
                </a:solidFill>
                <a:effectLst/>
                <a:latin typeface="Comic Sans MS" panose="030F0702030302020204" pitchFamily="66" charset="0"/>
                <a:ea typeface="Arial" panose="020B0604020202020204" pitchFamily="34" charset="0"/>
              </a:rPr>
              <a:t> </a:t>
            </a:r>
            <a:r>
              <a:rPr lang="it-IT" sz="2000" b="1" dirty="0" err="1">
                <a:solidFill>
                  <a:srgbClr val="003560"/>
                </a:solidFill>
                <a:effectLst/>
                <a:latin typeface="Comic Sans MS" panose="030F0702030302020204" pitchFamily="66" charset="0"/>
                <a:ea typeface="Arial" panose="020B0604020202020204" pitchFamily="34" charset="0"/>
              </a:rPr>
              <a:t>Partition</a:t>
            </a:r>
            <a:r>
              <a:rPr lang="it-IT" sz="2000" dirty="0">
                <a:solidFill>
                  <a:srgbClr val="003560"/>
                </a:solidFill>
                <a:effectLst/>
                <a:latin typeface="Comic Sans MS" panose="030F0702030302020204" pitchFamily="66" charset="0"/>
                <a:ea typeface="Arial" panose="020B0604020202020204" pitchFamily="34" charset="0"/>
              </a:rPr>
              <a:t>, che consente di individuare in modo sistematico le combinazioni di input più significative da verificare.</a:t>
            </a:r>
            <a:endParaRPr lang="it-IT" sz="2000" dirty="0">
              <a:solidFill>
                <a:srgbClr val="003560"/>
              </a:solidFill>
              <a:latin typeface="Comic Sans MS" panose="030F0702030302020204" pitchFamily="66" charset="0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C3968986-BB13-7AFE-A14D-1FA3C359E482}"/>
              </a:ext>
            </a:extLst>
          </p:cNvPr>
          <p:cNvSpPr txBox="1"/>
          <p:nvPr/>
        </p:nvSpPr>
        <p:spPr>
          <a:xfrm>
            <a:off x="6689919" y="3708676"/>
            <a:ext cx="4974633" cy="776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it-IT" sz="2000" dirty="0">
                <a:solidFill>
                  <a:srgbClr val="003560"/>
                </a:solidFill>
                <a:effectLst/>
                <a:latin typeface="Comic Sans MS" panose="030F0702030302020204" pitchFamily="66" charset="0"/>
                <a:ea typeface="Arial" panose="020B0604020202020204" pitchFamily="34" charset="0"/>
              </a:rPr>
              <a:t>Le funzionalità testate corrispondono agli </a:t>
            </a:r>
            <a:r>
              <a:rPr lang="it-IT" sz="2000" b="1" dirty="0">
                <a:solidFill>
                  <a:srgbClr val="003560"/>
                </a:solidFill>
                <a:effectLst/>
                <a:latin typeface="Comic Sans MS" panose="030F0702030302020204" pitchFamily="66" charset="0"/>
                <a:ea typeface="Arial" panose="020B0604020202020204" pitchFamily="34" charset="0"/>
              </a:rPr>
              <a:t>Use Case </a:t>
            </a:r>
            <a:r>
              <a:rPr lang="it-IT" sz="2000" dirty="0">
                <a:solidFill>
                  <a:srgbClr val="003560"/>
                </a:solidFill>
                <a:effectLst/>
                <a:latin typeface="Comic Sans MS" panose="030F0702030302020204" pitchFamily="66" charset="0"/>
                <a:ea typeface="Arial" panose="020B0604020202020204" pitchFamily="34" charset="0"/>
              </a:rPr>
              <a:t>presenti nel RAD.</a:t>
            </a:r>
          </a:p>
        </p:txBody>
      </p:sp>
    </p:spTree>
    <p:extLst>
      <p:ext uri="{BB962C8B-B14F-4D97-AF65-F5344CB8AC3E}">
        <p14:creationId xmlns:p14="http://schemas.microsoft.com/office/powerpoint/2010/main" val="2780198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>
          <a:extLst>
            <a:ext uri="{FF2B5EF4-FFF2-40B4-BE49-F238E27FC236}">
              <a16:creationId xmlns:a16="http://schemas.microsoft.com/office/drawing/2014/main" id="{7A2521E1-8323-6BEA-EF3C-37BAAD9903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3">
            <a:extLst>
              <a:ext uri="{FF2B5EF4-FFF2-40B4-BE49-F238E27FC236}">
                <a16:creationId xmlns:a16="http://schemas.microsoft.com/office/drawing/2014/main" id="{6043B63B-AC33-DF3E-C857-10B510CBD74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endParaRPr/>
          </a:p>
        </p:txBody>
      </p:sp>
      <p:pic>
        <p:nvPicPr>
          <p:cNvPr id="116" name="Google Shape;116;p3" descr="Immagine che contiene verde, arte, grafica vettoriale">
            <a:extLst>
              <a:ext uri="{FF2B5EF4-FFF2-40B4-BE49-F238E27FC236}">
                <a16:creationId xmlns:a16="http://schemas.microsoft.com/office/drawing/2014/main" id="{F68B6AB0-BBF8-DCA2-CFE7-EE8C6639860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25014"/>
          <a:stretch/>
        </p:blipFill>
        <p:spPr>
          <a:xfrm>
            <a:off x="0" y="0"/>
            <a:ext cx="12191980" cy="6856718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3">
            <a:extLst>
              <a:ext uri="{FF2B5EF4-FFF2-40B4-BE49-F238E27FC236}">
                <a16:creationId xmlns:a16="http://schemas.microsoft.com/office/drawing/2014/main" id="{E59BED0E-BD88-73DC-A906-9924716F1785}"/>
              </a:ext>
            </a:extLst>
          </p:cNvPr>
          <p:cNvSpPr txBox="1"/>
          <p:nvPr/>
        </p:nvSpPr>
        <p:spPr>
          <a:xfrm>
            <a:off x="3014764" y="45522"/>
            <a:ext cx="6162472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966A"/>
              </a:buClr>
              <a:buSzPts val="3600"/>
              <a:buFont typeface="Comic Sans MS"/>
              <a:buNone/>
            </a:pPr>
            <a:r>
              <a:rPr lang="it-IT" sz="3600" b="1" i="0" u="none" strike="noStrike" cap="none" dirty="0">
                <a:solidFill>
                  <a:srgbClr val="02966A"/>
                </a:solidFill>
                <a:latin typeface="Comic Sans MS"/>
                <a:ea typeface="Comic Sans MS"/>
                <a:cs typeface="Comic Sans MS"/>
                <a:sym typeface="Comic Sans MS"/>
              </a:rPr>
              <a:t>Tecnologie utilizzate</a:t>
            </a:r>
            <a:endParaRPr sz="3600" b="1" i="0" u="none" strike="noStrike" cap="none" dirty="0">
              <a:solidFill>
                <a:srgbClr val="02966A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2DEFE927-BA2C-BE13-C139-7DB027480DD4}"/>
              </a:ext>
            </a:extLst>
          </p:cNvPr>
          <p:cNvSpPr/>
          <p:nvPr/>
        </p:nvSpPr>
        <p:spPr>
          <a:xfrm>
            <a:off x="5313531" y="2343544"/>
            <a:ext cx="6162472" cy="4092936"/>
          </a:xfrm>
          <a:prstGeom prst="rect">
            <a:avLst/>
          </a:prstGeom>
          <a:solidFill>
            <a:srgbClr val="02966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E1CE985F-5F54-EE21-015E-3C92B1E006AC}"/>
              </a:ext>
            </a:extLst>
          </p:cNvPr>
          <p:cNvSpPr/>
          <p:nvPr/>
        </p:nvSpPr>
        <p:spPr>
          <a:xfrm>
            <a:off x="414197" y="850212"/>
            <a:ext cx="6162472" cy="409293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07996E8F-2D1E-7766-E333-29638C0A6FC1}"/>
              </a:ext>
            </a:extLst>
          </p:cNvPr>
          <p:cNvCxnSpPr/>
          <p:nvPr/>
        </p:nvCxnSpPr>
        <p:spPr>
          <a:xfrm>
            <a:off x="6576669" y="850212"/>
            <a:ext cx="4912179" cy="148558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67FD96FE-5766-FB70-B53C-524DE2A8C195}"/>
              </a:ext>
            </a:extLst>
          </p:cNvPr>
          <p:cNvCxnSpPr/>
          <p:nvPr/>
        </p:nvCxnSpPr>
        <p:spPr>
          <a:xfrm>
            <a:off x="6576668" y="4943148"/>
            <a:ext cx="4912179" cy="148558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ttore diritto 12">
            <a:extLst>
              <a:ext uri="{FF2B5EF4-FFF2-40B4-BE49-F238E27FC236}">
                <a16:creationId xmlns:a16="http://schemas.microsoft.com/office/drawing/2014/main" id="{AB100873-DBE2-9359-34F8-B36FFC81CA46}"/>
              </a:ext>
            </a:extLst>
          </p:cNvPr>
          <p:cNvCxnSpPr/>
          <p:nvPr/>
        </p:nvCxnSpPr>
        <p:spPr>
          <a:xfrm>
            <a:off x="414197" y="4958648"/>
            <a:ext cx="4912179" cy="148558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Google Shape;117;p3">
            <a:extLst>
              <a:ext uri="{FF2B5EF4-FFF2-40B4-BE49-F238E27FC236}">
                <a16:creationId xmlns:a16="http://schemas.microsoft.com/office/drawing/2014/main" id="{C2ACCAD4-DB88-FE9C-D49A-83F1119D6E40}"/>
              </a:ext>
            </a:extLst>
          </p:cNvPr>
          <p:cNvSpPr txBox="1"/>
          <p:nvPr/>
        </p:nvSpPr>
        <p:spPr>
          <a:xfrm>
            <a:off x="362080" y="894666"/>
            <a:ext cx="6162472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966A"/>
              </a:buClr>
              <a:buSzPts val="3600"/>
              <a:buFont typeface="Comic Sans MS"/>
              <a:buNone/>
            </a:pPr>
            <a:r>
              <a:rPr lang="it-IT" sz="3200" b="1" i="0" u="none" strike="noStrike" cap="none" dirty="0" err="1">
                <a:solidFill>
                  <a:srgbClr val="02966A"/>
                </a:solidFill>
                <a:latin typeface="Comic Sans MS"/>
                <a:ea typeface="Comic Sans MS"/>
                <a:cs typeface="Comic Sans MS"/>
                <a:sym typeface="Comic Sans MS"/>
              </a:rPr>
              <a:t>Frontend</a:t>
            </a:r>
            <a:endParaRPr sz="3200" b="1" i="0" u="none" strike="noStrike" cap="none" dirty="0">
              <a:solidFill>
                <a:srgbClr val="02966A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6" name="Immagine 15" descr="Immagine che contiene clipart, simbolo, Elementi grafici, cartone animato&#10;&#10;Il contenuto generato dall'IA potrebbe non essere corretto.">
            <a:extLst>
              <a:ext uri="{FF2B5EF4-FFF2-40B4-BE49-F238E27FC236}">
                <a16:creationId xmlns:a16="http://schemas.microsoft.com/office/drawing/2014/main" id="{6D621874-2510-5E6B-1F8B-77C0972CD4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54190" y="2988650"/>
            <a:ext cx="1250926" cy="1250926"/>
          </a:xfrm>
          <a:prstGeom prst="rect">
            <a:avLst/>
          </a:prstGeom>
        </p:spPr>
      </p:pic>
      <p:pic>
        <p:nvPicPr>
          <p:cNvPr id="18" name="Immagine 17" descr="Immagine che contiene Carattere, Elementi grafici, logo, design&#10;&#10;Il contenuto generato dall'IA potrebbe non essere corretto.">
            <a:extLst>
              <a:ext uri="{FF2B5EF4-FFF2-40B4-BE49-F238E27FC236}">
                <a16:creationId xmlns:a16="http://schemas.microsoft.com/office/drawing/2014/main" id="{7D554B27-E6EF-071B-093D-CC26067B88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3336" y="1783649"/>
            <a:ext cx="1236736" cy="1236736"/>
          </a:xfrm>
          <a:prstGeom prst="rect">
            <a:avLst/>
          </a:prstGeom>
        </p:spPr>
      </p:pic>
      <p:pic>
        <p:nvPicPr>
          <p:cNvPr id="20" name="Immagine 19" descr="Immagine che contiene Elementi grafici, arancione, rosso, design&#10;&#10;Il contenuto generato dall'IA potrebbe non essere corretto.">
            <a:extLst>
              <a:ext uri="{FF2B5EF4-FFF2-40B4-BE49-F238E27FC236}">
                <a16:creationId xmlns:a16="http://schemas.microsoft.com/office/drawing/2014/main" id="{A260DFC4-F6AE-3D09-BCC5-5D5C33984A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80016" y="1637760"/>
            <a:ext cx="1396239" cy="1396239"/>
          </a:xfrm>
          <a:prstGeom prst="rect">
            <a:avLst/>
          </a:prstGeom>
        </p:spPr>
      </p:pic>
      <p:pic>
        <p:nvPicPr>
          <p:cNvPr id="22" name="Immagine 21" descr="Immagine che contiene schermata, Elementi grafici, Blu elettrico, simbolo&#10;&#10;Il contenuto generato dall'IA potrebbe non essere corretto.">
            <a:extLst>
              <a:ext uri="{FF2B5EF4-FFF2-40B4-BE49-F238E27FC236}">
                <a16:creationId xmlns:a16="http://schemas.microsoft.com/office/drawing/2014/main" id="{42AB5A6B-3748-E5B0-0EA1-D7D66D8DF7E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82424" y="1637760"/>
            <a:ext cx="1036526" cy="1464093"/>
          </a:xfrm>
          <a:prstGeom prst="rect">
            <a:avLst/>
          </a:prstGeom>
        </p:spPr>
      </p:pic>
      <p:sp>
        <p:nvSpPr>
          <p:cNvPr id="23" name="Google Shape;117;p3">
            <a:extLst>
              <a:ext uri="{FF2B5EF4-FFF2-40B4-BE49-F238E27FC236}">
                <a16:creationId xmlns:a16="http://schemas.microsoft.com/office/drawing/2014/main" id="{C2927C00-C099-4346-3C8B-C902C36A454A}"/>
              </a:ext>
            </a:extLst>
          </p:cNvPr>
          <p:cNvSpPr txBox="1"/>
          <p:nvPr/>
        </p:nvSpPr>
        <p:spPr>
          <a:xfrm>
            <a:off x="5481794" y="2346479"/>
            <a:ext cx="6162472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966A"/>
              </a:buClr>
              <a:buSzPts val="3600"/>
              <a:buFont typeface="Comic Sans MS"/>
              <a:buNone/>
            </a:pPr>
            <a:r>
              <a:rPr lang="it-IT" sz="2800" b="1" i="0" u="none" strike="noStrike" cap="none" dirty="0" err="1">
                <a:solidFill>
                  <a:srgbClr val="003560"/>
                </a:solidFill>
                <a:latin typeface="Comic Sans MS"/>
                <a:ea typeface="Comic Sans MS"/>
                <a:cs typeface="Comic Sans MS"/>
                <a:sym typeface="Comic Sans MS"/>
              </a:rPr>
              <a:t>Backend</a:t>
            </a:r>
            <a:endParaRPr sz="2800" b="1" i="0" u="none" strike="noStrike" cap="none" dirty="0">
              <a:solidFill>
                <a:srgbClr val="00356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25" name="Immagine 24" descr="Immagine che contiene Elementi grafici, Carattere, schermata, logo&#10;&#10;Il contenuto generato dall'IA potrebbe non essere corretto.">
            <a:extLst>
              <a:ext uri="{FF2B5EF4-FFF2-40B4-BE49-F238E27FC236}">
                <a16:creationId xmlns:a16="http://schemas.microsoft.com/office/drawing/2014/main" id="{C1D15BC0-8FE9-7E78-076B-365E6DE7B35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07776" y="3089225"/>
            <a:ext cx="2213938" cy="1049776"/>
          </a:xfrm>
          <a:prstGeom prst="rect">
            <a:avLst/>
          </a:prstGeom>
        </p:spPr>
      </p:pic>
      <p:pic>
        <p:nvPicPr>
          <p:cNvPr id="27" name="Immagine 26" descr="Immagine che contiene Elementi grafici, Carattere, grafica, tipografia&#10;&#10;Il contenuto generato dall'IA potrebbe non essere corretto.">
            <a:extLst>
              <a:ext uri="{FF2B5EF4-FFF2-40B4-BE49-F238E27FC236}">
                <a16:creationId xmlns:a16="http://schemas.microsoft.com/office/drawing/2014/main" id="{A2FCAA05-1087-46DF-D336-EF411788AB8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36010" y="3553073"/>
            <a:ext cx="3338168" cy="884615"/>
          </a:xfrm>
          <a:prstGeom prst="rect">
            <a:avLst/>
          </a:prstGeom>
        </p:spPr>
      </p:pic>
      <p:pic>
        <p:nvPicPr>
          <p:cNvPr id="33" name="Immagine 32" descr="Immagine che contiene nero, oscurità&#10;&#10;Il contenuto generato dall'IA potrebbe non essere corretto.">
            <a:extLst>
              <a:ext uri="{FF2B5EF4-FFF2-40B4-BE49-F238E27FC236}">
                <a16:creationId xmlns:a16="http://schemas.microsoft.com/office/drawing/2014/main" id="{FB7CF019-D487-DAEE-710A-BFD15D995E1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82147" y="4682273"/>
            <a:ext cx="2071653" cy="1381102"/>
          </a:xfrm>
          <a:prstGeom prst="rect">
            <a:avLst/>
          </a:prstGeom>
        </p:spPr>
      </p:pic>
      <p:pic>
        <p:nvPicPr>
          <p:cNvPr id="35" name="Immagine 34" descr="Immagine che contiene Elementi grafici, Carattere, logo, design&#10;&#10;Il contenuto generato dall'IA potrebbe non essere corretto.">
            <a:extLst>
              <a:ext uri="{FF2B5EF4-FFF2-40B4-BE49-F238E27FC236}">
                <a16:creationId xmlns:a16="http://schemas.microsoft.com/office/drawing/2014/main" id="{D21E4D3B-1AF2-B9A3-9F7E-9E4A107D2E8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088291" y="4854910"/>
            <a:ext cx="2071653" cy="1035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1241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3">
          <a:extLst>
            <a:ext uri="{FF2B5EF4-FFF2-40B4-BE49-F238E27FC236}">
              <a16:creationId xmlns:a16="http://schemas.microsoft.com/office/drawing/2014/main" id="{9F27AF0D-21B1-958F-EF1E-D18E5EBC6B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>
            <a:extLst>
              <a:ext uri="{FF2B5EF4-FFF2-40B4-BE49-F238E27FC236}">
                <a16:creationId xmlns:a16="http://schemas.microsoft.com/office/drawing/2014/main" id="{324303BF-3D75-1B60-FCCE-2986EA42543A}"/>
              </a:ext>
            </a:extLst>
          </p:cNvPr>
          <p:cNvSpPr/>
          <p:nvPr/>
        </p:nvSpPr>
        <p:spPr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5" name="Google Shape;85;p1" descr="Immagine che contiene verde, arte, grafica vettoriale">
            <a:extLst>
              <a:ext uri="{FF2B5EF4-FFF2-40B4-BE49-F238E27FC236}">
                <a16:creationId xmlns:a16="http://schemas.microsoft.com/office/drawing/2014/main" id="{6B036629-AE04-5BEB-2A8B-6D1033A8F9B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25014"/>
          <a:stretch/>
        </p:blipFill>
        <p:spPr>
          <a:xfrm>
            <a:off x="-1504" y="0"/>
            <a:ext cx="12191980" cy="68567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">
            <a:extLst>
              <a:ext uri="{FF2B5EF4-FFF2-40B4-BE49-F238E27FC236}">
                <a16:creationId xmlns:a16="http://schemas.microsoft.com/office/drawing/2014/main" id="{A5AF2FB1-EEB2-85AC-ACA2-537297E9FD3F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112349" y="264076"/>
            <a:ext cx="842667" cy="901251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">
            <a:extLst>
              <a:ext uri="{FF2B5EF4-FFF2-40B4-BE49-F238E27FC236}">
                <a16:creationId xmlns:a16="http://schemas.microsoft.com/office/drawing/2014/main" id="{A7516ECC-936B-41F3-198C-FC9B7D2A80A6}"/>
              </a:ext>
            </a:extLst>
          </p:cNvPr>
          <p:cNvSpPr txBox="1"/>
          <p:nvPr/>
        </p:nvSpPr>
        <p:spPr>
          <a:xfrm>
            <a:off x="1494817" y="264076"/>
            <a:ext cx="9202366" cy="2123658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 b="0" i="0" u="sng" strike="noStrike" cap="none" dirty="0">
                <a:solidFill>
                  <a:srgbClr val="003560"/>
                </a:solidFill>
                <a:latin typeface="Comic Sans MS"/>
                <a:ea typeface="Comic Sans MS"/>
                <a:cs typeface="Comic Sans MS"/>
                <a:sym typeface="Comic Sans MS"/>
              </a:rPr>
              <a:t>Project manager </a:t>
            </a:r>
            <a:endParaRPr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600" b="0" i="0" u="none" strike="noStrike" cap="none" dirty="0">
                <a:solidFill>
                  <a:srgbClr val="003560"/>
                </a:solidFill>
                <a:latin typeface="Comic Sans MS"/>
                <a:ea typeface="Comic Sans MS"/>
                <a:cs typeface="Comic Sans MS"/>
                <a:sym typeface="Comic Sans MS"/>
              </a:rPr>
              <a:t>Emmanuele D’Auria, Antonio </a:t>
            </a:r>
            <a:r>
              <a:rPr lang="it-IT" sz="1600" b="0" i="0" u="none" strike="noStrike" cap="none" dirty="0" err="1">
                <a:solidFill>
                  <a:srgbClr val="003560"/>
                </a:solidFill>
                <a:latin typeface="Comic Sans MS"/>
                <a:ea typeface="Comic Sans MS"/>
                <a:cs typeface="Comic Sans MS"/>
                <a:sym typeface="Comic Sans MS"/>
              </a:rPr>
              <a:t>Botticchio</a:t>
            </a:r>
            <a:endParaRPr sz="1600" b="0" i="0" u="none" strike="noStrike" cap="none" dirty="0">
              <a:solidFill>
                <a:srgbClr val="00356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dirty="0">
              <a:solidFill>
                <a:srgbClr val="02966A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dirty="0">
              <a:solidFill>
                <a:srgbClr val="02966A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 b="0" i="0" u="sng" strike="noStrike" cap="none" dirty="0">
                <a:solidFill>
                  <a:srgbClr val="02966A"/>
                </a:solidFill>
                <a:latin typeface="Comic Sans MS"/>
                <a:ea typeface="Comic Sans MS"/>
                <a:cs typeface="Comic Sans MS"/>
                <a:sym typeface="Comic Sans MS"/>
              </a:rPr>
              <a:t>Team </a:t>
            </a:r>
            <a:r>
              <a:rPr lang="it-IT" sz="1800" b="0" i="0" u="sng" strike="noStrike" cap="none" dirty="0" err="1">
                <a:solidFill>
                  <a:srgbClr val="02966A"/>
                </a:solidFill>
                <a:latin typeface="Comic Sans MS"/>
                <a:ea typeface="Comic Sans MS"/>
                <a:cs typeface="Comic Sans MS"/>
                <a:sym typeface="Comic Sans MS"/>
              </a:rPr>
              <a:t>member</a:t>
            </a:r>
            <a:endParaRPr sz="1800" b="0" i="0" u="sng" strike="noStrike" cap="none" dirty="0">
              <a:solidFill>
                <a:srgbClr val="02966A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600" b="0" i="0" u="none" strike="noStrike" cap="none" dirty="0">
                <a:solidFill>
                  <a:srgbClr val="02966A"/>
                </a:solidFill>
                <a:latin typeface="Comic Sans MS"/>
                <a:ea typeface="Comic Sans MS"/>
                <a:cs typeface="Comic Sans MS"/>
                <a:sym typeface="Comic Sans MS"/>
              </a:rPr>
              <a:t>Francesco Maestrini, Giovanni De Caro, Luciano Nicola, Esposito Giovanni, Gregorio Maria Chiara , Carotenuto Cristian, Milone Gabriele, Caserta Carlo Antionio, Di Girolamo Riccardo, Corvino Luciano </a:t>
            </a:r>
            <a:endParaRPr sz="1600" b="0" i="0" u="none" strike="noStrike" cap="none" dirty="0">
              <a:solidFill>
                <a:srgbClr val="00206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88" name="Google Shape;88;p1" descr="Immagine che contiene clipart, Cartoni animati, illustrazione, Animazione&#10;&#10;Il contenuto generato dall'IA potrebbe non essere corretto.">
            <a:extLst>
              <a:ext uri="{FF2B5EF4-FFF2-40B4-BE49-F238E27FC236}">
                <a16:creationId xmlns:a16="http://schemas.microsoft.com/office/drawing/2014/main" id="{9C398FD2-2169-0C09-06D0-4BF468A100CD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62722" y="2774889"/>
            <a:ext cx="3088973" cy="3088973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" descr="Immagine che contiene emblema, simbolo, vestiti, cresta&#10;&#10;Il contenuto generato dall'IA potrebbe non essere corretto.">
            <a:extLst>
              <a:ext uri="{FF2B5EF4-FFF2-40B4-BE49-F238E27FC236}">
                <a16:creationId xmlns:a16="http://schemas.microsoft.com/office/drawing/2014/main" id="{EFAC025D-CE2D-A4B9-1418-AFE504965E95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619362" y="5140088"/>
            <a:ext cx="1335654" cy="1335654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" descr="Immagine che contiene clipart, Elementi grafici, grafica, cartone animato&#10;&#10;Il contenuto generato dall'IA potrebbe non essere corretto.">
            <a:extLst>
              <a:ext uri="{FF2B5EF4-FFF2-40B4-BE49-F238E27FC236}">
                <a16:creationId xmlns:a16="http://schemas.microsoft.com/office/drawing/2014/main" id="{915C399F-5611-8FDC-D535-9CB6EC04E57C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937153" y="1023068"/>
            <a:ext cx="605673" cy="605673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" descr="Immagine che contiene clipart, Elementi grafici, grafica, cartone animato&#10;&#10;Il contenuto generato dall'IA potrebbe non essere corretto.">
            <a:extLst>
              <a:ext uri="{FF2B5EF4-FFF2-40B4-BE49-F238E27FC236}">
                <a16:creationId xmlns:a16="http://schemas.microsoft.com/office/drawing/2014/main" id="{D3FA0557-AFB5-6E27-6CC1-2AA7B7789ED5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8094708" y="326168"/>
            <a:ext cx="605673" cy="605673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">
            <a:extLst>
              <a:ext uri="{FF2B5EF4-FFF2-40B4-BE49-F238E27FC236}">
                <a16:creationId xmlns:a16="http://schemas.microsoft.com/office/drawing/2014/main" id="{02547AE8-931F-2907-C767-42431D98AF4D}"/>
              </a:ext>
            </a:extLst>
          </p:cNvPr>
          <p:cNvSpPr txBox="1"/>
          <p:nvPr/>
        </p:nvSpPr>
        <p:spPr>
          <a:xfrm>
            <a:off x="-1263800" y="7109300"/>
            <a:ext cx="12211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</a:endParaRPr>
          </a:p>
        </p:txBody>
      </p:sp>
      <p:sp>
        <p:nvSpPr>
          <p:cNvPr id="93" name="Google Shape;93;p1">
            <a:extLst>
              <a:ext uri="{FF2B5EF4-FFF2-40B4-BE49-F238E27FC236}">
                <a16:creationId xmlns:a16="http://schemas.microsoft.com/office/drawing/2014/main" id="{9683AE30-C53A-88B0-BF5E-539ABA67CD42}"/>
              </a:ext>
            </a:extLst>
          </p:cNvPr>
          <p:cNvSpPr txBox="1"/>
          <p:nvPr/>
        </p:nvSpPr>
        <p:spPr>
          <a:xfrm>
            <a:off x="-1504" y="6251018"/>
            <a:ext cx="5567100" cy="6057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it-IT" sz="1600" dirty="0" err="1">
                <a:solidFill>
                  <a:srgbClr val="02966A"/>
                </a:solidFill>
                <a:latin typeface="Comic Sans MS"/>
                <a:ea typeface="Comic Sans MS"/>
                <a:cs typeface="Comic Sans MS"/>
                <a:sym typeface="Comic Sans MS"/>
              </a:rPr>
              <a:t>Github:https</a:t>
            </a:r>
            <a:r>
              <a:rPr lang="it-IT" sz="1600" dirty="0">
                <a:solidFill>
                  <a:srgbClr val="02966A"/>
                </a:solidFill>
                <a:latin typeface="Comic Sans MS"/>
                <a:ea typeface="Comic Sans MS"/>
                <a:cs typeface="Comic Sans MS"/>
                <a:sym typeface="Comic Sans MS"/>
              </a:rPr>
              <a:t>://github.com/</a:t>
            </a:r>
            <a:r>
              <a:rPr lang="it-IT" sz="1600" dirty="0" err="1">
                <a:solidFill>
                  <a:srgbClr val="02966A"/>
                </a:solidFill>
                <a:latin typeface="Comic Sans MS"/>
                <a:ea typeface="Comic Sans MS"/>
                <a:cs typeface="Comic Sans MS"/>
                <a:sym typeface="Comic Sans MS"/>
              </a:rPr>
              <a:t>cristian-carotenuto</a:t>
            </a:r>
            <a:r>
              <a:rPr lang="it-IT" sz="1600" dirty="0">
                <a:solidFill>
                  <a:srgbClr val="02966A"/>
                </a:solidFill>
                <a:latin typeface="Comic Sans MS"/>
                <a:ea typeface="Comic Sans MS"/>
                <a:cs typeface="Comic Sans MS"/>
                <a:sym typeface="Comic Sans MS"/>
              </a:rPr>
              <a:t>/map4aid</a:t>
            </a:r>
            <a:endParaRPr sz="2800" dirty="0">
              <a:solidFill>
                <a:schemeClr val="dk1"/>
              </a:solidFill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59EA53C4-9C99-F0E3-1B50-2B8355E530BA}"/>
              </a:ext>
            </a:extLst>
          </p:cNvPr>
          <p:cNvSpPr txBox="1"/>
          <p:nvPr/>
        </p:nvSpPr>
        <p:spPr>
          <a:xfrm>
            <a:off x="4189588" y="3762381"/>
            <a:ext cx="675841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4000" b="0" i="0" u="none" strike="noStrike" cap="none" dirty="0">
                <a:solidFill>
                  <a:srgbClr val="003560"/>
                </a:solidFill>
                <a:latin typeface="Comic Sans MS"/>
                <a:ea typeface="Comic Sans MS"/>
                <a:cs typeface="Comic Sans MS"/>
                <a:sym typeface="Comic Sans MS"/>
              </a:rPr>
              <a:t>Grazie per l’attenzione</a:t>
            </a:r>
            <a:endParaRPr lang="it-IT" sz="4000" dirty="0"/>
          </a:p>
        </p:txBody>
      </p:sp>
      <p:sp>
        <p:nvSpPr>
          <p:cNvPr id="5" name="Fumetto: rettangolo con angoli arrotondati 4">
            <a:extLst>
              <a:ext uri="{FF2B5EF4-FFF2-40B4-BE49-F238E27FC236}">
                <a16:creationId xmlns:a16="http://schemas.microsoft.com/office/drawing/2014/main" id="{7B873326-CB0E-AEAB-9740-FAFFABA55DCA}"/>
              </a:ext>
            </a:extLst>
          </p:cNvPr>
          <p:cNvSpPr/>
          <p:nvPr/>
        </p:nvSpPr>
        <p:spPr>
          <a:xfrm>
            <a:off x="3654265" y="3474068"/>
            <a:ext cx="6862527" cy="1412340"/>
          </a:xfrm>
          <a:prstGeom prst="wedgeRoundRectCallout">
            <a:avLst>
              <a:gd name="adj1" fmla="val -54606"/>
              <a:gd name="adj2" fmla="val -19551"/>
              <a:gd name="adj3" fmla="val 16667"/>
            </a:avLst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968452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7F92054-406D-946D-395F-91B1288723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38CA1020-34E7-379B-AD80-9904B9972B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pic>
        <p:nvPicPr>
          <p:cNvPr id="4" name="Google Shape;85;p1" descr="Immagine che contiene verde, arte, grafica vettoriale">
            <a:extLst>
              <a:ext uri="{FF2B5EF4-FFF2-40B4-BE49-F238E27FC236}">
                <a16:creationId xmlns:a16="http://schemas.microsoft.com/office/drawing/2014/main" id="{FAFBDE67-B442-B80E-9556-226DCB31C255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t="25014"/>
          <a:stretch/>
        </p:blipFill>
        <p:spPr>
          <a:xfrm>
            <a:off x="-1504" y="0"/>
            <a:ext cx="12191980" cy="685671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EFBCBE22-E66E-4706-17A7-7501ACBF755E}"/>
              </a:ext>
            </a:extLst>
          </p:cNvPr>
          <p:cNvSpPr txBox="1"/>
          <p:nvPr/>
        </p:nvSpPr>
        <p:spPr>
          <a:xfrm>
            <a:off x="3045684" y="365125"/>
            <a:ext cx="609760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966A"/>
              </a:buClr>
              <a:buSzPts val="3600"/>
              <a:buFont typeface="Comic Sans MS"/>
              <a:buNone/>
            </a:pPr>
            <a:r>
              <a:rPr lang="it-IT" sz="3200" b="1" i="0" u="none" strike="noStrike" cap="none" dirty="0">
                <a:solidFill>
                  <a:srgbClr val="02966A"/>
                </a:solidFill>
                <a:latin typeface="Comic Sans MS"/>
                <a:ea typeface="Comic Sans MS"/>
                <a:cs typeface="Comic Sans MS"/>
                <a:sym typeface="Comic Sans MS"/>
              </a:rPr>
              <a:t>Introduzione</a:t>
            </a:r>
          </a:p>
        </p:txBody>
      </p:sp>
      <p:pic>
        <p:nvPicPr>
          <p:cNvPr id="8" name="Immagine 7" descr="Immagine che contiene testo, mappa, schermata, atlante&#10;&#10;Il contenuto generato dall'IA potrebbe non essere corretto.">
            <a:extLst>
              <a:ext uri="{FF2B5EF4-FFF2-40B4-BE49-F238E27FC236}">
                <a16:creationId xmlns:a16="http://schemas.microsoft.com/office/drawing/2014/main" id="{7F4963C0-93B0-905A-1380-5D221C7135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3315" y="2771697"/>
            <a:ext cx="7858307" cy="3487124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C6B0D242-EDE0-F54F-FDCC-D9576AAAFE0B}"/>
              </a:ext>
            </a:extLst>
          </p:cNvPr>
          <p:cNvSpPr txBox="1"/>
          <p:nvPr/>
        </p:nvSpPr>
        <p:spPr>
          <a:xfrm>
            <a:off x="752192" y="1029802"/>
            <a:ext cx="1060160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it-IT" sz="1600" b="1" dirty="0">
                <a:solidFill>
                  <a:srgbClr val="003560"/>
                </a:solidFill>
                <a:latin typeface="Comic Sans MS" panose="030F0702030302020204" pitchFamily="66" charset="0"/>
              </a:rPr>
              <a:t>MAP4AID</a:t>
            </a:r>
            <a:r>
              <a:rPr lang="it-IT" sz="1600" dirty="0">
                <a:solidFill>
                  <a:srgbClr val="003560"/>
                </a:solidFill>
                <a:latin typeface="Comic Sans MS" panose="030F0702030302020204" pitchFamily="66" charset="0"/>
              </a:rPr>
              <a:t> è una piattaforma digitale che integra geolocalizzazione, gestione delle prenotazioni e coordinamento tra enti per facilitare l’accesso ai beni primari (alimentari, medicinali, igiene, abbigliamento).</a:t>
            </a:r>
            <a:br>
              <a:rPr lang="it-IT" sz="1600" dirty="0">
                <a:solidFill>
                  <a:srgbClr val="003560"/>
                </a:solidFill>
                <a:latin typeface="Comic Sans MS" panose="030F0702030302020204" pitchFamily="66" charset="0"/>
              </a:rPr>
            </a:br>
            <a:r>
              <a:rPr lang="it-IT" sz="1600" dirty="0">
                <a:solidFill>
                  <a:srgbClr val="003560"/>
                </a:solidFill>
                <a:latin typeface="Comic Sans MS" panose="030F0702030302020204" pitchFamily="66" charset="0"/>
              </a:rPr>
              <a:t>Il sistema connette beneficiari, enti donatori, enti erogatori e amministratori, garantendo trasparenza, tracciabilità e ottimizzazione delle risorse sul territorio.</a:t>
            </a:r>
          </a:p>
        </p:txBody>
      </p:sp>
    </p:spTree>
    <p:extLst>
      <p:ext uri="{BB962C8B-B14F-4D97-AF65-F5344CB8AC3E}">
        <p14:creationId xmlns:p14="http://schemas.microsoft.com/office/powerpoint/2010/main" val="15538275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2" descr="Immagine che contiene verde, arte, grafica vettoriale"/>
          <p:cNvPicPr preferRelativeResize="0"/>
          <p:nvPr/>
        </p:nvPicPr>
        <p:blipFill rotWithShape="1">
          <a:blip r:embed="rId3">
            <a:alphaModFix/>
          </a:blip>
          <a:srcRect t="25014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2"/>
          <p:cNvSpPr txBox="1"/>
          <p:nvPr/>
        </p:nvSpPr>
        <p:spPr>
          <a:xfrm>
            <a:off x="3014764" y="45522"/>
            <a:ext cx="6162472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966A"/>
              </a:buClr>
              <a:buSzPts val="3600"/>
              <a:buFont typeface="Comic Sans MS"/>
              <a:buNone/>
            </a:pPr>
            <a:r>
              <a:rPr lang="it-IT" sz="3600" b="1" i="0" u="none" strike="noStrike" cap="none" dirty="0">
                <a:solidFill>
                  <a:srgbClr val="02966A"/>
                </a:solidFill>
                <a:latin typeface="Comic Sans MS"/>
                <a:ea typeface="Comic Sans MS"/>
                <a:cs typeface="Comic Sans MS"/>
                <a:sym typeface="Comic Sans MS"/>
              </a:rPr>
              <a:t>Attori principali</a:t>
            </a:r>
            <a:endParaRPr sz="3600" b="1" i="0" u="none" strike="noStrike" cap="none" dirty="0">
              <a:solidFill>
                <a:srgbClr val="02966A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00" name="Google Shape;100;p2" descr="Immagine che contiene arte&#10;&#10;Il contenuto generato dall'IA potrebbe non essere corretto.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29651" y="2026980"/>
            <a:ext cx="2264985" cy="22067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2" descr="Immagine che contiene arte&#10;&#10;Il contenuto generato dall'IA potrebbe non essere corretto.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652722" y="2026980"/>
            <a:ext cx="2264985" cy="22067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2" descr="Immagine che contiene arte&#10;&#10;Il contenuto generato dall'IA potrebbe non essere corretto.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206581" y="2026981"/>
            <a:ext cx="2264984" cy="22067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2" descr="Immagine che contiene testo, simbolo, Carattere, logo&#10;&#10;Il contenuto generato dall'IA potrebbe non essere corretto."/>
          <p:cNvPicPr preferRelativeResize="0"/>
          <p:nvPr/>
        </p:nvPicPr>
        <p:blipFill rotWithShape="1">
          <a:blip r:embed="rId7">
            <a:alphaModFix/>
          </a:blip>
          <a:srcRect b="40462"/>
          <a:stretch/>
        </p:blipFill>
        <p:spPr>
          <a:xfrm>
            <a:off x="9371623" y="2516115"/>
            <a:ext cx="828917" cy="6422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2" descr="Immagine che contiene Elementi grafici, Carattere, logo, grafica&#10;&#10;Il contenuto generato dall'IA potrebbe non essere corretto."/>
          <p:cNvPicPr preferRelativeResize="0"/>
          <p:nvPr/>
        </p:nvPicPr>
        <p:blipFill rotWithShape="1">
          <a:blip r:embed="rId8">
            <a:alphaModFix/>
          </a:blip>
          <a:srcRect r="74264"/>
          <a:stretch/>
        </p:blipFill>
        <p:spPr>
          <a:xfrm>
            <a:off x="5740657" y="2623372"/>
            <a:ext cx="642973" cy="474676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2"/>
          <p:cNvSpPr txBox="1"/>
          <p:nvPr/>
        </p:nvSpPr>
        <p:spPr>
          <a:xfrm>
            <a:off x="-742163" y="1537357"/>
            <a:ext cx="6162472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966A"/>
              </a:buClr>
              <a:buSzPts val="2200"/>
              <a:buFont typeface="Comic Sans MS"/>
              <a:buNone/>
            </a:pPr>
            <a:r>
              <a:rPr lang="it-IT" sz="2200" b="1" i="0" u="none" strike="noStrike" cap="none">
                <a:solidFill>
                  <a:srgbClr val="02966A"/>
                </a:solidFill>
                <a:latin typeface="Comic Sans MS"/>
                <a:ea typeface="Comic Sans MS"/>
                <a:cs typeface="Comic Sans MS"/>
                <a:sym typeface="Comic Sans MS"/>
              </a:rPr>
              <a:t>Beneficiario</a:t>
            </a:r>
            <a:endParaRPr/>
          </a:p>
        </p:txBody>
      </p:sp>
      <p:sp>
        <p:nvSpPr>
          <p:cNvPr id="106" name="Google Shape;106;p2"/>
          <p:cNvSpPr txBox="1"/>
          <p:nvPr/>
        </p:nvSpPr>
        <p:spPr>
          <a:xfrm>
            <a:off x="2810425" y="1537356"/>
            <a:ext cx="6503436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4047"/>
              </a:buClr>
              <a:buSzPts val="2200"/>
              <a:buFont typeface="Comic Sans MS"/>
              <a:buNone/>
            </a:pPr>
            <a:r>
              <a:rPr lang="it-IT" sz="2200" b="1" i="0" u="none" strike="noStrike" cap="none">
                <a:solidFill>
                  <a:srgbClr val="A14047"/>
                </a:solidFill>
                <a:latin typeface="Comic Sans MS"/>
                <a:ea typeface="Comic Sans MS"/>
                <a:cs typeface="Comic Sans MS"/>
                <a:sym typeface="Comic Sans MS"/>
              </a:rPr>
              <a:t>Ente Donatore</a:t>
            </a:r>
            <a:endParaRPr sz="2200" b="1" i="0" u="none" strike="noStrike" cap="none">
              <a:solidFill>
                <a:srgbClr val="A14047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07" name="Google Shape;107;p2"/>
          <p:cNvSpPr txBox="1"/>
          <p:nvPr/>
        </p:nvSpPr>
        <p:spPr>
          <a:xfrm>
            <a:off x="6533496" y="1537355"/>
            <a:ext cx="6503436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560"/>
              </a:buClr>
              <a:buSzPts val="2200"/>
              <a:buFont typeface="Comic Sans MS"/>
              <a:buNone/>
            </a:pPr>
            <a:r>
              <a:rPr lang="it-IT" sz="2200" b="1" i="0" u="none" strike="noStrike" cap="none">
                <a:solidFill>
                  <a:srgbClr val="003560"/>
                </a:solidFill>
                <a:latin typeface="Comic Sans MS"/>
                <a:ea typeface="Comic Sans MS"/>
                <a:cs typeface="Comic Sans MS"/>
                <a:sym typeface="Comic Sans MS"/>
              </a:rPr>
              <a:t>Ente Erogatore</a:t>
            </a:r>
            <a:endParaRPr sz="2200" b="1" i="0" u="none" strike="noStrike" cap="none">
              <a:solidFill>
                <a:srgbClr val="00356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08" name="Google Shape;108;p2"/>
          <p:cNvSpPr/>
          <p:nvPr/>
        </p:nvSpPr>
        <p:spPr>
          <a:xfrm>
            <a:off x="1109921" y="4741341"/>
            <a:ext cx="2363555" cy="1612806"/>
          </a:xfrm>
          <a:prstGeom prst="wedgeRoundRectCallout">
            <a:avLst>
              <a:gd name="adj1" fmla="val -18149"/>
              <a:gd name="adj2" fmla="val -74446"/>
              <a:gd name="adj3" fmla="val 16667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000" b="1" i="0" u="none" strike="noStrike" cap="none">
                <a:solidFill>
                  <a:srgbClr val="02966A"/>
                </a:solidFill>
                <a:latin typeface="Comic Sans MS"/>
                <a:ea typeface="Comic Sans MS"/>
                <a:cs typeface="Comic Sans MS"/>
                <a:sym typeface="Comic Sans MS"/>
              </a:rPr>
              <a:t>Ho bisogno di cibo e medicine per sopravvivere</a:t>
            </a:r>
            <a:endParaRPr sz="2000" b="0" i="0" u="none" strike="noStrike" cap="none">
              <a:solidFill>
                <a:srgbClr val="02966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2"/>
          <p:cNvSpPr/>
          <p:nvPr/>
        </p:nvSpPr>
        <p:spPr>
          <a:xfrm>
            <a:off x="5063522" y="4741341"/>
            <a:ext cx="2363555" cy="1612806"/>
          </a:xfrm>
          <a:prstGeom prst="wedgeRoundRectCallout">
            <a:avLst>
              <a:gd name="adj1" fmla="val -18149"/>
              <a:gd name="adj2" fmla="val -74446"/>
              <a:gd name="adj3" fmla="val 16667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000" b="1" i="0" u="none" strike="noStrike" cap="none">
                <a:solidFill>
                  <a:srgbClr val="A14047"/>
                </a:solidFill>
                <a:latin typeface="Comic Sans MS"/>
                <a:ea typeface="Comic Sans MS"/>
                <a:cs typeface="Comic Sans MS"/>
                <a:sym typeface="Comic Sans MS"/>
              </a:rPr>
              <a:t>Ho del pane e della pasta che mi avanzano, voglio donarli</a:t>
            </a:r>
            <a:endParaRPr sz="2000" b="0" i="0" u="none" strike="noStrike" cap="none">
              <a:solidFill>
                <a:srgbClr val="A1404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2"/>
          <p:cNvSpPr/>
          <p:nvPr/>
        </p:nvSpPr>
        <p:spPr>
          <a:xfrm>
            <a:off x="8718524" y="4741341"/>
            <a:ext cx="2363555" cy="1612806"/>
          </a:xfrm>
          <a:prstGeom prst="wedgeRoundRectCallout">
            <a:avLst>
              <a:gd name="adj1" fmla="val -18149"/>
              <a:gd name="adj2" fmla="val -74446"/>
              <a:gd name="adj3" fmla="val 16667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000" b="1" i="0" u="none" strike="noStrike" cap="none">
                <a:solidFill>
                  <a:srgbClr val="003560"/>
                </a:solidFill>
                <a:latin typeface="Comic Sans MS"/>
                <a:ea typeface="Comic Sans MS"/>
                <a:cs typeface="Comic Sans MS"/>
                <a:sym typeface="Comic Sans MS"/>
              </a:rPr>
              <a:t>Metto a disposizione i beni che possiedo e che mi hanno donato</a:t>
            </a:r>
            <a:endParaRPr sz="2000" b="1" i="0" u="none" strike="noStrike" cap="none">
              <a:solidFill>
                <a:srgbClr val="00356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2549967-EA10-88C2-EE52-3673F682E9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B7C7E1A5-3E5F-AA22-FA1E-02617A940B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Google Shape;98;p2" descr="Immagine che contiene verde, arte, grafica vettoriale">
            <a:extLst>
              <a:ext uri="{FF2B5EF4-FFF2-40B4-BE49-F238E27FC236}">
                <a16:creationId xmlns:a16="http://schemas.microsoft.com/office/drawing/2014/main" id="{134A7B4F-FBCF-3EF5-B8C3-8D5B4B978615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t="25014"/>
          <a:stretch/>
        </p:blipFill>
        <p:spPr>
          <a:xfrm>
            <a:off x="-70814" y="-12135"/>
            <a:ext cx="12262814" cy="685671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52B119AC-1895-4AD6-0682-B2B89021A0C7}"/>
              </a:ext>
            </a:extLst>
          </p:cNvPr>
          <p:cNvSpPr txBox="1"/>
          <p:nvPr/>
        </p:nvSpPr>
        <p:spPr>
          <a:xfrm>
            <a:off x="2976374" y="41959"/>
            <a:ext cx="609760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966A"/>
              </a:buClr>
              <a:buSzPts val="3600"/>
              <a:buFont typeface="Comic Sans MS"/>
              <a:buNone/>
            </a:pPr>
            <a:r>
              <a:rPr lang="it-IT" sz="3600" b="1" dirty="0">
                <a:solidFill>
                  <a:srgbClr val="02966A"/>
                </a:solidFill>
                <a:latin typeface="Comic Sans MS"/>
                <a:ea typeface="Comic Sans MS"/>
                <a:cs typeface="Comic Sans MS"/>
                <a:sym typeface="Comic Sans MS"/>
              </a:rPr>
              <a:t>Requisiti funzionali</a:t>
            </a:r>
            <a:endParaRPr lang="it-IT" sz="3600" b="1" i="0" u="none" strike="noStrike" cap="none" dirty="0">
              <a:solidFill>
                <a:srgbClr val="02966A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A70F00D3-0D89-284C-2419-A8D48A4D02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6064" y="1112477"/>
            <a:ext cx="5044971" cy="52937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it-IT" altLang="it-IT" sz="1800" i="0" u="none" strike="noStrike" cap="none" normalizeH="0" baseline="0" dirty="0">
                <a:ln>
                  <a:noFill/>
                </a:ln>
                <a:solidFill>
                  <a:srgbClr val="003560"/>
                </a:solidFill>
                <a:effectLst/>
                <a:latin typeface="Comic Sans MS" panose="030F0702030302020204" pitchFamily="66" charset="0"/>
              </a:rPr>
              <a:t>1</a:t>
            </a:r>
            <a:r>
              <a:rPr kumimoji="0" lang="it-IT" altLang="it-IT" sz="1600" i="0" u="none" strike="noStrike" cap="none" normalizeH="0" baseline="0" dirty="0">
                <a:ln>
                  <a:noFill/>
                </a:ln>
                <a:solidFill>
                  <a:srgbClr val="003560"/>
                </a:solidFill>
                <a:effectLst/>
                <a:latin typeface="Comic Sans MS" panose="030F0702030302020204" pitchFamily="66" charset="0"/>
              </a:rPr>
              <a:t>. Registrazione</a:t>
            </a:r>
            <a:br>
              <a:rPr kumimoji="0" lang="it-IT" altLang="it-IT" sz="1600" i="0" u="none" strike="noStrike" cap="none" normalizeH="0" baseline="0" dirty="0">
                <a:ln>
                  <a:noFill/>
                </a:ln>
                <a:solidFill>
                  <a:srgbClr val="003560"/>
                </a:solidFill>
                <a:effectLst/>
                <a:latin typeface="Comic Sans MS" panose="030F0702030302020204" pitchFamily="66" charset="0"/>
              </a:rPr>
            </a:br>
            <a:r>
              <a:rPr kumimoji="0" lang="it-IT" altLang="it-IT" sz="1600" i="0" u="none" strike="noStrike" cap="none" normalizeH="0" baseline="0" dirty="0">
                <a:ln>
                  <a:noFill/>
                </a:ln>
                <a:solidFill>
                  <a:srgbClr val="003560"/>
                </a:solidFill>
                <a:effectLst/>
                <a:latin typeface="Comic Sans MS" panose="030F0702030302020204" pitchFamily="66" charset="0"/>
              </a:rPr>
              <a:t>	1.1 Registrazione per Utente Beneficiario</a:t>
            </a:r>
            <a:br>
              <a:rPr kumimoji="0" lang="it-IT" altLang="it-IT" sz="1600" i="0" u="none" strike="noStrike" cap="none" normalizeH="0" baseline="0" dirty="0">
                <a:ln>
                  <a:noFill/>
                </a:ln>
                <a:solidFill>
                  <a:srgbClr val="003560"/>
                </a:solidFill>
                <a:effectLst/>
                <a:latin typeface="Comic Sans MS" panose="030F0702030302020204" pitchFamily="66" charset="0"/>
              </a:rPr>
            </a:br>
            <a:r>
              <a:rPr kumimoji="0" lang="it-IT" altLang="it-IT" sz="1600" i="0" u="none" strike="noStrike" cap="none" normalizeH="0" baseline="0" dirty="0">
                <a:ln>
                  <a:noFill/>
                </a:ln>
                <a:solidFill>
                  <a:srgbClr val="003560"/>
                </a:solidFill>
                <a:effectLst/>
                <a:latin typeface="Comic Sans MS" panose="030F0702030302020204" pitchFamily="66" charset="0"/>
              </a:rPr>
              <a:t>	1.2 Registrazione per Ente Donatore</a:t>
            </a:r>
            <a:br>
              <a:rPr kumimoji="0" lang="it-IT" altLang="it-IT" sz="1600" i="0" u="none" strike="noStrike" cap="none" normalizeH="0" baseline="0" dirty="0">
                <a:ln>
                  <a:noFill/>
                </a:ln>
                <a:solidFill>
                  <a:srgbClr val="003560"/>
                </a:solidFill>
                <a:effectLst/>
                <a:latin typeface="Comic Sans MS" panose="030F0702030302020204" pitchFamily="66" charset="0"/>
              </a:rPr>
            </a:br>
            <a:r>
              <a:rPr kumimoji="0" lang="it-IT" altLang="it-IT" sz="1600" i="0" u="none" strike="noStrike" cap="none" normalizeH="0" baseline="0" dirty="0">
                <a:ln>
                  <a:noFill/>
                </a:ln>
                <a:solidFill>
                  <a:srgbClr val="003560"/>
                </a:solidFill>
                <a:effectLst/>
                <a:latin typeface="Comic Sans MS" panose="030F0702030302020204" pitchFamily="66" charset="0"/>
              </a:rPr>
              <a:t>	1.3 Registrazione per Ente Erogatore</a:t>
            </a:r>
            <a:br>
              <a:rPr kumimoji="0" lang="it-IT" altLang="it-IT" sz="1600" i="0" u="none" strike="noStrike" cap="none" normalizeH="0" baseline="0" dirty="0">
                <a:ln>
                  <a:noFill/>
                </a:ln>
                <a:solidFill>
                  <a:srgbClr val="003560"/>
                </a:solidFill>
                <a:effectLst/>
                <a:latin typeface="Comic Sans MS" panose="030F0702030302020204" pitchFamily="66" charset="0"/>
              </a:rPr>
            </a:br>
            <a:r>
              <a:rPr kumimoji="0" lang="it-IT" altLang="it-IT" sz="1600" i="0" u="none" strike="noStrike" cap="none" normalizeH="0" baseline="0" dirty="0">
                <a:ln>
                  <a:noFill/>
                </a:ln>
                <a:solidFill>
                  <a:srgbClr val="003560"/>
                </a:solidFill>
                <a:effectLst/>
                <a:latin typeface="Comic Sans MS" panose="030F0702030302020204" pitchFamily="66" charset="0"/>
              </a:rPr>
              <a:t>	1.4 Validazione account Beneficiario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it-IT" altLang="it-IT" sz="1600" i="0" u="none" strike="noStrike" cap="none" normalizeH="0" baseline="0" dirty="0">
                <a:ln>
                  <a:noFill/>
                </a:ln>
                <a:solidFill>
                  <a:srgbClr val="003560"/>
                </a:solidFill>
                <a:effectLst/>
                <a:latin typeface="Comic Sans MS" panose="030F0702030302020204" pitchFamily="66" charset="0"/>
              </a:rPr>
              <a:t>2. Login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it-IT" altLang="it-IT" sz="1600" i="0" u="none" strike="noStrike" cap="none" normalizeH="0" baseline="0" dirty="0">
                <a:ln>
                  <a:noFill/>
                </a:ln>
                <a:solidFill>
                  <a:srgbClr val="003560"/>
                </a:solidFill>
                <a:effectLst/>
                <a:latin typeface="Comic Sans MS" panose="030F0702030302020204" pitchFamily="66" charset="0"/>
              </a:rPr>
              <a:t>3. Logout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it-IT" altLang="it-IT" sz="1600" i="0" u="none" strike="noStrike" cap="none" normalizeH="0" baseline="0" dirty="0">
                <a:ln>
                  <a:noFill/>
                </a:ln>
                <a:solidFill>
                  <a:srgbClr val="003560"/>
                </a:solidFill>
                <a:effectLst/>
                <a:latin typeface="Comic Sans MS" panose="030F0702030302020204" pitchFamily="66" charset="0"/>
              </a:rPr>
              <a:t>4. Visualizzazione profilo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it-IT" altLang="it-IT" sz="1600" i="0" u="none" strike="noStrike" cap="none" normalizeH="0" baseline="0" dirty="0">
                <a:ln>
                  <a:noFill/>
                </a:ln>
                <a:solidFill>
                  <a:srgbClr val="003560"/>
                </a:solidFill>
                <a:effectLst/>
                <a:latin typeface="Comic Sans MS" panose="030F0702030302020204" pitchFamily="66" charset="0"/>
              </a:rPr>
              <a:t>5. Modifica profilo</a:t>
            </a:r>
            <a:br>
              <a:rPr kumimoji="0" lang="it-IT" altLang="it-IT" sz="1600" i="0" u="none" strike="noStrike" cap="none" normalizeH="0" baseline="0" dirty="0">
                <a:ln>
                  <a:noFill/>
                </a:ln>
                <a:solidFill>
                  <a:srgbClr val="003560"/>
                </a:solidFill>
                <a:effectLst/>
                <a:latin typeface="Comic Sans MS" panose="030F0702030302020204" pitchFamily="66" charset="0"/>
              </a:rPr>
            </a:br>
            <a:r>
              <a:rPr kumimoji="0" lang="it-IT" altLang="it-IT" sz="1600" i="0" u="none" strike="noStrike" cap="none" normalizeH="0" baseline="0" dirty="0">
                <a:ln>
                  <a:noFill/>
                </a:ln>
                <a:solidFill>
                  <a:srgbClr val="003560"/>
                </a:solidFill>
                <a:effectLst/>
                <a:latin typeface="Comic Sans MS" panose="030F0702030302020204" pitchFamily="66" charset="0"/>
              </a:rPr>
              <a:t>	5.1 Modifica profilo Utente Beneficiario</a:t>
            </a:r>
            <a:br>
              <a:rPr kumimoji="0" lang="it-IT" altLang="it-IT" sz="1600" i="0" u="none" strike="noStrike" cap="none" normalizeH="0" baseline="0" dirty="0">
                <a:ln>
                  <a:noFill/>
                </a:ln>
                <a:solidFill>
                  <a:srgbClr val="003560"/>
                </a:solidFill>
                <a:effectLst/>
                <a:latin typeface="Comic Sans MS" panose="030F0702030302020204" pitchFamily="66" charset="0"/>
              </a:rPr>
            </a:br>
            <a:r>
              <a:rPr kumimoji="0" lang="it-IT" altLang="it-IT" sz="1600" i="0" u="none" strike="noStrike" cap="none" normalizeH="0" baseline="0" dirty="0">
                <a:ln>
                  <a:noFill/>
                </a:ln>
                <a:solidFill>
                  <a:srgbClr val="003560"/>
                </a:solidFill>
                <a:effectLst/>
                <a:latin typeface="Comic Sans MS" panose="030F0702030302020204" pitchFamily="66" charset="0"/>
              </a:rPr>
              <a:t>	5.2 Modifica profilo Ente Donatore</a:t>
            </a:r>
            <a:br>
              <a:rPr kumimoji="0" lang="it-IT" altLang="it-IT" sz="1600" i="0" u="none" strike="noStrike" cap="none" normalizeH="0" baseline="0" dirty="0">
                <a:ln>
                  <a:noFill/>
                </a:ln>
                <a:solidFill>
                  <a:srgbClr val="003560"/>
                </a:solidFill>
                <a:effectLst/>
                <a:latin typeface="Comic Sans MS" panose="030F0702030302020204" pitchFamily="66" charset="0"/>
              </a:rPr>
            </a:br>
            <a:r>
              <a:rPr kumimoji="0" lang="it-IT" altLang="it-IT" sz="1600" i="0" u="none" strike="noStrike" cap="none" normalizeH="0" baseline="0" dirty="0">
                <a:ln>
                  <a:noFill/>
                </a:ln>
                <a:solidFill>
                  <a:srgbClr val="003560"/>
                </a:solidFill>
                <a:effectLst/>
                <a:latin typeface="Comic Sans MS" panose="030F0702030302020204" pitchFamily="66" charset="0"/>
              </a:rPr>
              <a:t>	5.3 Modifica profilo Ente Erogatore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it-IT" altLang="it-IT" sz="1600" i="0" u="none" strike="noStrike" cap="none" normalizeH="0" baseline="0" dirty="0">
                <a:ln>
                  <a:noFill/>
                </a:ln>
                <a:solidFill>
                  <a:srgbClr val="003560"/>
                </a:solidFill>
                <a:effectLst/>
                <a:latin typeface="Comic Sans MS" panose="030F0702030302020204" pitchFamily="66" charset="0"/>
              </a:rPr>
              <a:t>6.nserimento conto bancario per Ente Erogatore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it-IT" altLang="it-IT" sz="1600" i="0" u="none" strike="noStrike" cap="none" normalizeH="0" baseline="0" dirty="0">
                <a:ln>
                  <a:noFill/>
                </a:ln>
                <a:solidFill>
                  <a:srgbClr val="003560"/>
                </a:solidFill>
                <a:effectLst/>
                <a:latin typeface="Comic Sans MS" panose="030F0702030302020204" pitchFamily="66" charset="0"/>
              </a:rPr>
              <a:t>7. Filtraggio della mappa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it-IT" altLang="it-IT" sz="1600" i="0" u="none" strike="noStrike" cap="none" normalizeH="0" baseline="0" dirty="0">
                <a:ln>
                  <a:noFill/>
                </a:ln>
                <a:solidFill>
                  <a:srgbClr val="003560"/>
                </a:solidFill>
                <a:effectLst/>
                <a:latin typeface="Comic Sans MS" panose="030F0702030302020204" pitchFamily="66" charset="0"/>
              </a:rPr>
              <a:t>8. Donazione monetaria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it-IT" altLang="it-IT" sz="1600" i="0" u="none" strike="noStrike" cap="none" normalizeH="0" baseline="0" dirty="0">
                <a:ln>
                  <a:noFill/>
                </a:ln>
                <a:solidFill>
                  <a:srgbClr val="003560"/>
                </a:solidFill>
                <a:effectLst/>
                <a:latin typeface="Comic Sans MS" panose="030F0702030302020204" pitchFamily="66" charset="0"/>
              </a:rPr>
              <a:t>9. Donazione di beni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it-IT" altLang="it-IT" sz="1600" i="0" u="none" strike="noStrike" cap="none" normalizeH="0" baseline="0" dirty="0">
                <a:ln>
                  <a:noFill/>
                </a:ln>
                <a:solidFill>
                  <a:srgbClr val="003560"/>
                </a:solidFill>
                <a:effectLst/>
                <a:latin typeface="Comic Sans MS" panose="030F0702030302020204" pitchFamily="66" charset="0"/>
              </a:rPr>
              <a:t>10. Prenotazione beni</a:t>
            </a:r>
            <a:endParaRPr lang="it-IT" altLang="it-IT" sz="1600" dirty="0">
              <a:solidFill>
                <a:srgbClr val="003560"/>
              </a:solidFill>
              <a:latin typeface="Comic Sans MS" panose="030F0702030302020204" pitchFamily="66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it-IT" altLang="it-IT" sz="1600" i="0" u="none" strike="noStrike" cap="none" normalizeH="0" baseline="0" dirty="0">
                <a:ln>
                  <a:noFill/>
                </a:ln>
                <a:solidFill>
                  <a:srgbClr val="003560"/>
                </a:solidFill>
                <a:effectLst/>
                <a:latin typeface="Comic Sans MS" panose="030F0702030302020204" pitchFamily="66" charset="0"/>
              </a:rPr>
              <a:t>11. Cancellazione prenotazione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it-IT" altLang="it-IT" sz="1600" i="0" u="none" strike="noStrike" cap="none" normalizeH="0" baseline="0" dirty="0">
                <a:ln>
                  <a:noFill/>
                </a:ln>
                <a:solidFill>
                  <a:srgbClr val="003560"/>
                </a:solidFill>
                <a:effectLst/>
                <a:latin typeface="Comic Sans MS" panose="030F0702030302020204" pitchFamily="66" charset="0"/>
              </a:rPr>
              <a:t>12. Validazione prenotazione di un medicinale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it-IT" altLang="it-IT" sz="1600" i="0" u="none" strike="noStrike" cap="none" normalizeH="0" baseline="0" dirty="0">
                <a:ln>
                  <a:noFill/>
                </a:ln>
                <a:solidFill>
                  <a:srgbClr val="003560"/>
                </a:solidFill>
                <a:effectLst/>
                <a:latin typeface="Comic Sans MS" panose="030F0702030302020204" pitchFamily="66" charset="0"/>
              </a:rPr>
              <a:t>13. Generazione QR code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it-IT" altLang="it-IT" sz="1600" i="0" u="none" strike="noStrike" cap="none" normalizeH="0" baseline="0" dirty="0">
                <a:ln>
                  <a:noFill/>
                </a:ln>
                <a:solidFill>
                  <a:srgbClr val="003560"/>
                </a:solidFill>
                <a:effectLst/>
                <a:latin typeface="Comic Sans MS" panose="030F0702030302020204" pitchFamily="66" charset="0"/>
              </a:rPr>
              <a:t>14. Segnalazione punti di bisogno sulla mappa</a:t>
            </a:r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3CB5EFCB-C7AC-7FF5-EBB1-A8ADDDBD5A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22992" y="1112477"/>
            <a:ext cx="6139822" cy="50167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it-IT" altLang="it-IT" sz="1600" dirty="0">
                <a:solidFill>
                  <a:srgbClr val="003560"/>
                </a:solidFill>
                <a:latin typeface="Comic Sans MS" panose="030F0702030302020204" pitchFamily="66" charset="0"/>
              </a:rPr>
              <a:t>15. Gestione dei beni nei punti di distribuzione</a:t>
            </a:r>
            <a:br>
              <a:rPr lang="it-IT" altLang="it-IT" sz="1600" dirty="0">
                <a:solidFill>
                  <a:srgbClr val="003560"/>
                </a:solidFill>
                <a:latin typeface="Comic Sans MS" panose="030F0702030302020204" pitchFamily="66" charset="0"/>
              </a:rPr>
            </a:br>
            <a:r>
              <a:rPr lang="it-IT" altLang="it-IT" sz="1600" dirty="0">
                <a:solidFill>
                  <a:srgbClr val="003560"/>
                </a:solidFill>
                <a:latin typeface="Comic Sans MS" panose="030F0702030302020204" pitchFamily="66" charset="0"/>
              </a:rPr>
              <a:t>	15.1 Aggiunta beni nei punti di distribuzione</a:t>
            </a:r>
            <a:br>
              <a:rPr lang="it-IT" altLang="it-IT" sz="1600" dirty="0">
                <a:solidFill>
                  <a:srgbClr val="003560"/>
                </a:solidFill>
                <a:latin typeface="Comic Sans MS" panose="030F0702030302020204" pitchFamily="66" charset="0"/>
              </a:rPr>
            </a:br>
            <a:r>
              <a:rPr lang="it-IT" altLang="it-IT" sz="1600" dirty="0">
                <a:solidFill>
                  <a:srgbClr val="003560"/>
                </a:solidFill>
                <a:latin typeface="Comic Sans MS" panose="030F0702030302020204" pitchFamily="66" charset="0"/>
              </a:rPr>
              <a:t>	15.2 Rimozione beni nei punti di distribuzione</a:t>
            </a:r>
            <a:br>
              <a:rPr lang="it-IT" altLang="it-IT" sz="1600" dirty="0">
                <a:solidFill>
                  <a:srgbClr val="003560"/>
                </a:solidFill>
                <a:latin typeface="Comic Sans MS" panose="030F0702030302020204" pitchFamily="66" charset="0"/>
              </a:rPr>
            </a:br>
            <a:r>
              <a:rPr lang="it-IT" altLang="it-IT" sz="1600" dirty="0">
                <a:solidFill>
                  <a:srgbClr val="003560"/>
                </a:solidFill>
                <a:latin typeface="Comic Sans MS" panose="030F0702030302020204" pitchFamily="66" charset="0"/>
              </a:rPr>
              <a:t>	15.3 Modifica quantità beni nei punti di distribuzione</a:t>
            </a:r>
            <a:endParaRPr kumimoji="0" lang="it-IT" altLang="it-IT" sz="1600" b="0" i="0" u="none" strike="noStrike" cap="none" normalizeH="0" baseline="0" dirty="0">
              <a:ln>
                <a:noFill/>
              </a:ln>
              <a:solidFill>
                <a:srgbClr val="003560"/>
              </a:solidFill>
              <a:effectLst/>
              <a:latin typeface="Comic Sans MS" panose="030F0702030302020204" pitchFamily="66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003560"/>
                </a:solidFill>
                <a:effectLst/>
                <a:latin typeface="Comic Sans MS" panose="030F0702030302020204" pitchFamily="66" charset="0"/>
              </a:rPr>
              <a:t>16. Notifiche e Avvisi (Email)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003560"/>
                </a:solidFill>
                <a:effectLst/>
                <a:latin typeface="Comic Sans MS" panose="030F0702030302020204" pitchFamily="66" charset="0"/>
              </a:rPr>
              <a:t>17. Visualizza storico attività</a:t>
            </a:r>
            <a:b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003560"/>
                </a:solidFill>
                <a:effectLst/>
                <a:latin typeface="Comic Sans MS" panose="030F0702030302020204" pitchFamily="66" charset="0"/>
              </a:rPr>
            </a:b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003560"/>
                </a:solidFill>
                <a:effectLst/>
                <a:latin typeface="Comic Sans MS" panose="030F0702030302020204" pitchFamily="66" charset="0"/>
              </a:rPr>
              <a:t>	17.1 Storico attività Utente Beneficiario</a:t>
            </a:r>
            <a:b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003560"/>
                </a:solidFill>
                <a:effectLst/>
                <a:latin typeface="Comic Sans MS" panose="030F0702030302020204" pitchFamily="66" charset="0"/>
              </a:rPr>
            </a:b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003560"/>
                </a:solidFill>
                <a:effectLst/>
                <a:latin typeface="Comic Sans MS" panose="030F0702030302020204" pitchFamily="66" charset="0"/>
              </a:rPr>
              <a:t>	17.2 Storico attività Ente Donatore</a:t>
            </a:r>
            <a:b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003560"/>
                </a:solidFill>
                <a:effectLst/>
                <a:latin typeface="Comic Sans MS" panose="030F0702030302020204" pitchFamily="66" charset="0"/>
              </a:rPr>
            </a:b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003560"/>
                </a:solidFill>
                <a:effectLst/>
                <a:latin typeface="Comic Sans MS" panose="030F0702030302020204" pitchFamily="66" charset="0"/>
              </a:rPr>
              <a:t>	17.3 Storico attività Ente Erogatore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003560"/>
                </a:solidFill>
                <a:effectLst/>
                <a:latin typeface="Comic Sans MS" panose="030F0702030302020204" pitchFamily="66" charset="0"/>
              </a:rPr>
              <a:t>18. Download storico attività (PDF)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003560"/>
                </a:solidFill>
                <a:effectLst/>
                <a:latin typeface="Comic Sans MS" panose="030F0702030302020204" pitchFamily="66" charset="0"/>
              </a:rPr>
              <a:t>19. Invio valutazione e feedback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003560"/>
                </a:solidFill>
                <a:effectLst/>
                <a:latin typeface="Comic Sans MS" panose="030F0702030302020204" pitchFamily="66" charset="0"/>
              </a:rPr>
              <a:t>20. Gestione punti di distribuzione</a:t>
            </a:r>
            <a:b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003560"/>
                </a:solidFill>
                <a:effectLst/>
                <a:latin typeface="Comic Sans MS" panose="030F0702030302020204" pitchFamily="66" charset="0"/>
              </a:rPr>
            </a:b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003560"/>
                </a:solidFill>
                <a:effectLst/>
                <a:latin typeface="Comic Sans MS" panose="030F0702030302020204" pitchFamily="66" charset="0"/>
              </a:rPr>
              <a:t>	20.1 Richiesta aggiunta punto di distribuzione</a:t>
            </a:r>
            <a:b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003560"/>
                </a:solidFill>
                <a:effectLst/>
                <a:latin typeface="Comic Sans MS" panose="030F0702030302020204" pitchFamily="66" charset="0"/>
              </a:rPr>
            </a:b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003560"/>
                </a:solidFill>
                <a:effectLst/>
                <a:latin typeface="Comic Sans MS" panose="030F0702030302020204" pitchFamily="66" charset="0"/>
              </a:rPr>
              <a:t>	20.2 Aggiunta punto di distribuzione</a:t>
            </a:r>
            <a:b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003560"/>
                </a:solidFill>
                <a:effectLst/>
                <a:latin typeface="Comic Sans MS" panose="030F0702030302020204" pitchFamily="66" charset="0"/>
              </a:rPr>
            </a:b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003560"/>
                </a:solidFill>
                <a:effectLst/>
                <a:latin typeface="Comic Sans MS" panose="030F0702030302020204" pitchFamily="66" charset="0"/>
              </a:rPr>
              <a:t>	20.3 Rimozione punto di distribuzione</a:t>
            </a:r>
            <a:b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003560"/>
                </a:solidFill>
                <a:effectLst/>
                <a:latin typeface="Comic Sans MS" panose="030F0702030302020204" pitchFamily="66" charset="0"/>
              </a:rPr>
            </a:b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003560"/>
                </a:solidFill>
                <a:effectLst/>
                <a:latin typeface="Comic Sans MS" panose="030F0702030302020204" pitchFamily="66" charset="0"/>
              </a:rPr>
              <a:t>	20.4 Aggiornamento punto di distribuzione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003560"/>
                </a:solidFill>
                <a:effectLst/>
                <a:latin typeface="Comic Sans MS" panose="030F0702030302020204" pitchFamily="66" charset="0"/>
              </a:rPr>
              <a:t>21. Visualizzazione richieste aggiunta punti distribuzione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003560"/>
                </a:solidFill>
                <a:effectLst/>
                <a:latin typeface="Comic Sans MS" panose="030F0702030302020204" pitchFamily="66" charset="0"/>
              </a:rPr>
              <a:t>22. Gestione richieste aggiunta punti distribuzione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003560"/>
                </a:solidFill>
                <a:effectLst/>
                <a:latin typeface="Comic Sans MS" panose="030F0702030302020204" pitchFamily="66" charset="0"/>
              </a:rPr>
              <a:t>23. Visualizzazione punti di distribuzione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003560"/>
                </a:solidFill>
                <a:effectLst/>
                <a:latin typeface="Comic Sans MS" panose="030F0702030302020204" pitchFamily="66" charset="0"/>
              </a:rPr>
              <a:t>24. Visualizzazione prenotazioni in corso</a:t>
            </a:r>
          </a:p>
        </p:txBody>
      </p:sp>
    </p:spTree>
    <p:extLst>
      <p:ext uri="{BB962C8B-B14F-4D97-AF65-F5344CB8AC3E}">
        <p14:creationId xmlns:p14="http://schemas.microsoft.com/office/powerpoint/2010/main" val="15582062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8B90AB-3C79-8030-3724-3FD19BBCD1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CFB9954-E423-762F-8697-EBB6A1AF1B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E1969067-D132-C4FA-0A57-ADD93562BF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Google Shape;98;p2" descr="Immagine che contiene verde, arte, grafica vettoriale">
            <a:extLst>
              <a:ext uri="{FF2B5EF4-FFF2-40B4-BE49-F238E27FC236}">
                <a16:creationId xmlns:a16="http://schemas.microsoft.com/office/drawing/2014/main" id="{0601E9D5-04C9-2CD2-89A6-CE1E53A3AE29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t="25014"/>
          <a:stretch/>
        </p:blipFill>
        <p:spPr>
          <a:xfrm>
            <a:off x="-106231" y="0"/>
            <a:ext cx="12262814" cy="685671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C9B19EB1-A364-4DD4-382D-50A2524ADC3F}"/>
              </a:ext>
            </a:extLst>
          </p:cNvPr>
          <p:cNvSpPr txBox="1"/>
          <p:nvPr/>
        </p:nvSpPr>
        <p:spPr>
          <a:xfrm>
            <a:off x="2976374" y="41959"/>
            <a:ext cx="609760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966A"/>
              </a:buClr>
              <a:buSzPts val="3600"/>
              <a:buFont typeface="Comic Sans MS"/>
              <a:buNone/>
            </a:pPr>
            <a:r>
              <a:rPr lang="it-IT" sz="3600" b="1" dirty="0">
                <a:solidFill>
                  <a:srgbClr val="02966A"/>
                </a:solidFill>
                <a:latin typeface="Comic Sans MS"/>
                <a:ea typeface="Comic Sans MS"/>
                <a:cs typeface="Comic Sans MS"/>
                <a:sym typeface="Comic Sans MS"/>
              </a:rPr>
              <a:t>Requisiti non funzionali</a:t>
            </a:r>
            <a:endParaRPr lang="it-IT" sz="3600" b="1" i="0" u="none" strike="noStrike" cap="none" dirty="0">
              <a:solidFill>
                <a:srgbClr val="02966A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A5D62CA0-E41B-7468-2CA9-9664F981EF5E}"/>
              </a:ext>
            </a:extLst>
          </p:cNvPr>
          <p:cNvSpPr txBox="1"/>
          <p:nvPr/>
        </p:nvSpPr>
        <p:spPr>
          <a:xfrm>
            <a:off x="-70814" y="1158005"/>
            <a:ext cx="8166226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it-IT" sz="2800" dirty="0">
                <a:solidFill>
                  <a:srgbClr val="003560"/>
                </a:solidFill>
                <a:latin typeface="Comic Sans MS" panose="030F0702030302020204" pitchFamily="66" charset="0"/>
              </a:rPr>
              <a:t>1. Usabilità della mappa</a:t>
            </a:r>
          </a:p>
          <a:p>
            <a:pPr algn="just"/>
            <a:r>
              <a:rPr lang="it-IT" sz="2800" dirty="0">
                <a:solidFill>
                  <a:srgbClr val="003560"/>
                </a:solidFill>
                <a:latin typeface="Comic Sans MS" panose="030F0702030302020204" pitchFamily="66" charset="0"/>
              </a:rPr>
              <a:t>2. Persistenza dei dati</a:t>
            </a:r>
          </a:p>
          <a:p>
            <a:pPr algn="just"/>
            <a:r>
              <a:rPr lang="it-IT" sz="2800" dirty="0">
                <a:solidFill>
                  <a:srgbClr val="003560"/>
                </a:solidFill>
                <a:latin typeface="Comic Sans MS" panose="030F0702030302020204" pitchFamily="66" charset="0"/>
              </a:rPr>
              <a:t>3. Efficienza sulla sincronizzazione</a:t>
            </a:r>
          </a:p>
          <a:p>
            <a:pPr algn="just"/>
            <a:r>
              <a:rPr lang="it-IT" sz="2800" dirty="0">
                <a:solidFill>
                  <a:srgbClr val="003560"/>
                </a:solidFill>
                <a:latin typeface="Comic Sans MS" panose="030F0702030302020204" pitchFamily="66" charset="0"/>
              </a:rPr>
              <a:t>4. Gestione Tassonomia</a:t>
            </a:r>
          </a:p>
          <a:p>
            <a:pPr algn="just"/>
            <a:r>
              <a:rPr lang="it-IT" sz="2800" dirty="0">
                <a:solidFill>
                  <a:srgbClr val="003560"/>
                </a:solidFill>
                <a:latin typeface="Comic Sans MS" panose="030F0702030302020204" pitchFamily="66" charset="0"/>
              </a:rPr>
              <a:t>5. Scalabilità sul numero di punti di interesse</a:t>
            </a:r>
          </a:p>
          <a:p>
            <a:pPr algn="just"/>
            <a:r>
              <a:rPr lang="it-IT" sz="2800" dirty="0">
                <a:solidFill>
                  <a:srgbClr val="003560"/>
                </a:solidFill>
                <a:latin typeface="Comic Sans MS" panose="030F0702030302020204" pitchFamily="66" charset="0"/>
              </a:rPr>
              <a:t>6.Protezione dei Dati e Autenticazione</a:t>
            </a:r>
          </a:p>
        </p:txBody>
      </p:sp>
      <p:pic>
        <p:nvPicPr>
          <p:cNvPr id="9" name="Immagine 8" descr="Immagine che contiene Elementi grafici, design, arte&#10;&#10;Il contenuto generato dall'IA potrebbe non essere corretto.">
            <a:extLst>
              <a:ext uri="{FF2B5EF4-FFF2-40B4-BE49-F238E27FC236}">
                <a16:creationId xmlns:a16="http://schemas.microsoft.com/office/drawing/2014/main" id="{1AC81EFC-543B-4EAC-4AF0-293666F1BB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9341" y="1158005"/>
            <a:ext cx="465499" cy="465499"/>
          </a:xfrm>
          <a:prstGeom prst="rect">
            <a:avLst/>
          </a:prstGeom>
        </p:spPr>
      </p:pic>
      <p:pic>
        <p:nvPicPr>
          <p:cNvPr id="13" name="Immagine 12" descr="Immagine che contiene cerchio, schermata, design&#10;&#10;Il contenuto generato dall'IA potrebbe non essere corretto.">
            <a:extLst>
              <a:ext uri="{FF2B5EF4-FFF2-40B4-BE49-F238E27FC236}">
                <a16:creationId xmlns:a16="http://schemas.microsoft.com/office/drawing/2014/main" id="{8ED87EA4-3710-C1FE-1EF5-1828C14049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6591" y="1656543"/>
            <a:ext cx="465499" cy="465499"/>
          </a:xfrm>
          <a:prstGeom prst="rect">
            <a:avLst/>
          </a:prstGeom>
        </p:spPr>
      </p:pic>
      <p:pic>
        <p:nvPicPr>
          <p:cNvPr id="15" name="Immagine 14" descr="Immagine che contiene cerchio, disegno, schizzo, clipart&#10;&#10;Il contenuto generato dall'IA potrebbe non essere corretto.">
            <a:extLst>
              <a:ext uri="{FF2B5EF4-FFF2-40B4-BE49-F238E27FC236}">
                <a16:creationId xmlns:a16="http://schemas.microsoft.com/office/drawing/2014/main" id="{DB6074A3-A4E7-9986-0611-A603BC580F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7092" y="2003515"/>
            <a:ext cx="493318" cy="493318"/>
          </a:xfrm>
          <a:prstGeom prst="rect">
            <a:avLst/>
          </a:prstGeom>
        </p:spPr>
      </p:pic>
      <p:pic>
        <p:nvPicPr>
          <p:cNvPr id="17" name="Immagine 16" descr="Immagine che contiene simbolo, Carattere, bianco, Elementi grafici&#10;&#10;Il contenuto generato dall'IA potrebbe non essere corretto.">
            <a:extLst>
              <a:ext uri="{FF2B5EF4-FFF2-40B4-BE49-F238E27FC236}">
                <a16:creationId xmlns:a16="http://schemas.microsoft.com/office/drawing/2014/main" id="{845C64D8-6C8E-0098-52FD-A84EC3B502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12299" y="2483568"/>
            <a:ext cx="493319" cy="493319"/>
          </a:xfrm>
          <a:prstGeom prst="rect">
            <a:avLst/>
          </a:prstGeom>
        </p:spPr>
      </p:pic>
      <p:pic>
        <p:nvPicPr>
          <p:cNvPr id="19" name="Immagine 18" descr="Immagine che contiene schermata, cuore, cerchio, Elementi grafici&#10;&#10;Il contenuto generato dall'IA potrebbe non essere corretto.">
            <a:extLst>
              <a:ext uri="{FF2B5EF4-FFF2-40B4-BE49-F238E27FC236}">
                <a16:creationId xmlns:a16="http://schemas.microsoft.com/office/drawing/2014/main" id="{22C85715-AB2F-E1D4-554E-1D8A7251ACC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98744" y="2762986"/>
            <a:ext cx="665373" cy="665373"/>
          </a:xfrm>
          <a:prstGeom prst="rect">
            <a:avLst/>
          </a:prstGeom>
        </p:spPr>
      </p:pic>
      <p:pic>
        <p:nvPicPr>
          <p:cNvPr id="21" name="Immagine 20" descr="Immagine che contiene simbolo, cerchio, schizzo, logo&#10;&#10;Il contenuto generato dall'IA potrebbe non essere corretto.">
            <a:extLst>
              <a:ext uri="{FF2B5EF4-FFF2-40B4-BE49-F238E27FC236}">
                <a16:creationId xmlns:a16="http://schemas.microsoft.com/office/drawing/2014/main" id="{D81AA5E2-3129-2E17-1276-B6038E1E8E5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38928" y="3343939"/>
            <a:ext cx="549935" cy="549935"/>
          </a:xfrm>
          <a:prstGeom prst="rect">
            <a:avLst/>
          </a:prstGeom>
        </p:spPr>
      </p:pic>
      <p:pic>
        <p:nvPicPr>
          <p:cNvPr id="22" name="Google Shape;86;p1">
            <a:extLst>
              <a:ext uri="{FF2B5EF4-FFF2-40B4-BE49-F238E27FC236}">
                <a16:creationId xmlns:a16="http://schemas.microsoft.com/office/drawing/2014/main" id="{002F953D-B464-F9E7-7DF5-E82A8A313B64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291040" y="4512810"/>
            <a:ext cx="1685334" cy="16641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Immagine 22" descr="Immagine che contiene simbolo, cerchio, schizzo, logo&#10;&#10;Il contenuto generato dall'IA potrebbe non essere corretto.">
            <a:extLst>
              <a:ext uri="{FF2B5EF4-FFF2-40B4-BE49-F238E27FC236}">
                <a16:creationId xmlns:a16="http://schemas.microsoft.com/office/drawing/2014/main" id="{6C142BDB-8582-BE29-5887-2916187D1C0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02798" y="4963277"/>
            <a:ext cx="549935" cy="549935"/>
          </a:xfrm>
          <a:prstGeom prst="rect">
            <a:avLst/>
          </a:prstGeom>
        </p:spPr>
      </p:pic>
      <p:pic>
        <p:nvPicPr>
          <p:cNvPr id="24" name="Immagine 23" descr="Immagine che contiene schermata, cuore, cerchio, Elementi grafici&#10;&#10;Il contenuto generato dall'IA potrebbe non essere corretto.">
            <a:extLst>
              <a:ext uri="{FF2B5EF4-FFF2-40B4-BE49-F238E27FC236}">
                <a16:creationId xmlns:a16="http://schemas.microsoft.com/office/drawing/2014/main" id="{4EB69F15-552C-C80F-84F6-BFA60007F4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70111" y="5810397"/>
            <a:ext cx="665373" cy="665373"/>
          </a:xfrm>
          <a:prstGeom prst="rect">
            <a:avLst/>
          </a:prstGeom>
        </p:spPr>
      </p:pic>
      <p:pic>
        <p:nvPicPr>
          <p:cNvPr id="25" name="Immagine 24" descr="Immagine che contiene simbolo, Carattere, bianco, Elementi grafici&#10;&#10;Il contenuto generato dall'IA potrebbe non essere corretto.">
            <a:extLst>
              <a:ext uri="{FF2B5EF4-FFF2-40B4-BE49-F238E27FC236}">
                <a16:creationId xmlns:a16="http://schemas.microsoft.com/office/drawing/2014/main" id="{1AF52052-35A3-9C83-3BB9-F9B83F5B22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3064" y="5963977"/>
            <a:ext cx="493319" cy="493319"/>
          </a:xfrm>
          <a:prstGeom prst="rect">
            <a:avLst/>
          </a:prstGeom>
        </p:spPr>
      </p:pic>
      <p:pic>
        <p:nvPicPr>
          <p:cNvPr id="26" name="Immagine 25" descr="Immagine che contiene cerchio, schermata, design&#10;&#10;Il contenuto generato dall'IA potrebbe non essere corretto.">
            <a:extLst>
              <a:ext uri="{FF2B5EF4-FFF2-40B4-BE49-F238E27FC236}">
                <a16:creationId xmlns:a16="http://schemas.microsoft.com/office/drawing/2014/main" id="{E1CF70DA-F8FF-FBE7-D694-6895656F20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180" y="5083941"/>
            <a:ext cx="465499" cy="465499"/>
          </a:xfrm>
          <a:prstGeom prst="rect">
            <a:avLst/>
          </a:prstGeom>
        </p:spPr>
      </p:pic>
      <p:pic>
        <p:nvPicPr>
          <p:cNvPr id="27" name="Immagine 26" descr="Immagine che contiene Elementi grafici, design, arte&#10;&#10;Il contenuto generato dall'IA potrebbe non essere corretto.">
            <a:extLst>
              <a:ext uri="{FF2B5EF4-FFF2-40B4-BE49-F238E27FC236}">
                <a16:creationId xmlns:a16="http://schemas.microsoft.com/office/drawing/2014/main" id="{7A65C9EC-1739-F609-718A-CEFCD5DD93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7299" y="3999094"/>
            <a:ext cx="465499" cy="465499"/>
          </a:xfrm>
          <a:prstGeom prst="rect">
            <a:avLst/>
          </a:prstGeom>
        </p:spPr>
      </p:pic>
      <p:pic>
        <p:nvPicPr>
          <p:cNvPr id="28" name="Immagine 27" descr="Immagine che contiene cerchio, disegno, schizzo, clipart&#10;&#10;Il contenuto generato dall'IA potrebbe non essere corretto.">
            <a:extLst>
              <a:ext uri="{FF2B5EF4-FFF2-40B4-BE49-F238E27FC236}">
                <a16:creationId xmlns:a16="http://schemas.microsoft.com/office/drawing/2014/main" id="{16E4547F-1829-78AB-7FB6-03FDAA1129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8972" y="3999094"/>
            <a:ext cx="493318" cy="493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7369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>
          <a:extLst>
            <a:ext uri="{FF2B5EF4-FFF2-40B4-BE49-F238E27FC236}">
              <a16:creationId xmlns:a16="http://schemas.microsoft.com/office/drawing/2014/main" id="{571CC1F9-91AC-59E5-F889-F917F2E6FD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3">
            <a:extLst>
              <a:ext uri="{FF2B5EF4-FFF2-40B4-BE49-F238E27FC236}">
                <a16:creationId xmlns:a16="http://schemas.microsoft.com/office/drawing/2014/main" id="{81353DC1-43D9-7679-1F33-CDF61B8F6DA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endParaRPr lang="it-IT"/>
          </a:p>
        </p:txBody>
      </p:sp>
      <p:pic>
        <p:nvPicPr>
          <p:cNvPr id="116" name="Google Shape;116;p3" descr="Immagine che contiene verde, arte, grafica vettoriale">
            <a:extLst>
              <a:ext uri="{FF2B5EF4-FFF2-40B4-BE49-F238E27FC236}">
                <a16:creationId xmlns:a16="http://schemas.microsoft.com/office/drawing/2014/main" id="{30827E25-0AD2-F0D5-56F5-7DDAC24A0D8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25014"/>
          <a:stretch/>
        </p:blipFill>
        <p:spPr>
          <a:xfrm>
            <a:off x="0" y="0"/>
            <a:ext cx="12191980" cy="6856718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3">
            <a:extLst>
              <a:ext uri="{FF2B5EF4-FFF2-40B4-BE49-F238E27FC236}">
                <a16:creationId xmlns:a16="http://schemas.microsoft.com/office/drawing/2014/main" id="{EB5D120D-27A1-C354-3F49-98A26DF777AF}"/>
              </a:ext>
            </a:extLst>
          </p:cNvPr>
          <p:cNvSpPr txBox="1"/>
          <p:nvPr/>
        </p:nvSpPr>
        <p:spPr>
          <a:xfrm>
            <a:off x="3014764" y="45522"/>
            <a:ext cx="6162472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966A"/>
              </a:buClr>
              <a:buSzPts val="3600"/>
              <a:buFont typeface="Comic Sans MS"/>
              <a:buNone/>
            </a:pPr>
            <a:r>
              <a:rPr lang="it-IT" sz="3600" b="1" i="0" u="none" strike="noStrike" cap="none" dirty="0">
                <a:solidFill>
                  <a:srgbClr val="02966A"/>
                </a:solidFill>
                <a:latin typeface="Comic Sans MS"/>
                <a:ea typeface="Comic Sans MS"/>
                <a:cs typeface="Comic Sans MS"/>
                <a:sym typeface="Comic Sans MS"/>
              </a:rPr>
              <a:t>Design goals</a:t>
            </a:r>
            <a:endParaRPr sz="3600" b="1" i="0" u="none" strike="noStrike" cap="none" dirty="0">
              <a:solidFill>
                <a:srgbClr val="02966A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D18B7D8E-2179-573C-89B5-F9B352230AC2}"/>
              </a:ext>
            </a:extLst>
          </p:cNvPr>
          <p:cNvSpPr txBox="1"/>
          <p:nvPr/>
        </p:nvSpPr>
        <p:spPr>
          <a:xfrm>
            <a:off x="2696394" y="1056978"/>
            <a:ext cx="6799192" cy="61837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</a:pPr>
            <a:r>
              <a:rPr lang="it-IT" sz="1800" b="1">
                <a:solidFill>
                  <a:srgbClr val="003560"/>
                </a:solidFill>
                <a:effectLst/>
                <a:latin typeface="Comic Sans MS" panose="030F0702030302020204" pitchFamily="66" charset="0"/>
                <a:ea typeface="Arial" panose="020B0604020202020204" pitchFamily="34" charset="0"/>
              </a:rPr>
              <a:t>1. Usabilità del sistema</a:t>
            </a:r>
            <a:endParaRPr lang="it-IT" sz="1800">
              <a:solidFill>
                <a:srgbClr val="003560"/>
              </a:solidFill>
              <a:effectLst/>
              <a:latin typeface="Comic Sans MS" panose="030F0702030302020204" pitchFamily="66" charset="0"/>
              <a:ea typeface="Calibri" panose="020F0502020204030204" pitchFamily="34" charset="0"/>
            </a:endParaRPr>
          </a:p>
          <a:p>
            <a:pPr lvl="0">
              <a:lnSpc>
                <a:spcPct val="115000"/>
              </a:lnSpc>
            </a:pPr>
            <a:r>
              <a:rPr lang="it-IT" sz="1800">
                <a:solidFill>
                  <a:srgbClr val="003560"/>
                </a:solidFill>
                <a:effectLst/>
                <a:latin typeface="Comic Sans MS" panose="030F0702030302020204" pitchFamily="66" charset="0"/>
                <a:ea typeface="Arial" panose="020B0604020202020204" pitchFamily="34" charset="0"/>
              </a:rPr>
              <a:t>	Le interfacce del sistema devono essere chiare e 	comprensibili</a:t>
            </a:r>
            <a:endParaRPr lang="it-IT" sz="1800">
              <a:solidFill>
                <a:srgbClr val="003560"/>
              </a:solidFill>
              <a:effectLst/>
              <a:latin typeface="Comic Sans MS" panose="030F0702030302020204" pitchFamily="66" charset="0"/>
              <a:ea typeface="Calibri" panose="020F0502020204030204" pitchFamily="34" charset="0"/>
            </a:endParaRPr>
          </a:p>
          <a:p>
            <a:pPr lvl="0">
              <a:lnSpc>
                <a:spcPct val="115000"/>
              </a:lnSpc>
            </a:pPr>
            <a:r>
              <a:rPr lang="it-IT" sz="1800" b="1">
                <a:solidFill>
                  <a:srgbClr val="003560"/>
                </a:solidFill>
                <a:effectLst/>
                <a:latin typeface="Comic Sans MS" panose="030F0702030302020204" pitchFamily="66" charset="0"/>
                <a:ea typeface="Arial" panose="020B0604020202020204" pitchFamily="34" charset="0"/>
              </a:rPr>
              <a:t>2. Sicurezza</a:t>
            </a:r>
            <a:endParaRPr lang="it-IT" sz="1800">
              <a:solidFill>
                <a:srgbClr val="003560"/>
              </a:solidFill>
              <a:effectLst/>
              <a:latin typeface="Comic Sans MS" panose="030F0702030302020204" pitchFamily="66" charset="0"/>
              <a:ea typeface="Calibri" panose="020F0502020204030204" pitchFamily="34" charset="0"/>
            </a:endParaRPr>
          </a:p>
          <a:p>
            <a:pPr lvl="0">
              <a:lnSpc>
                <a:spcPct val="115000"/>
              </a:lnSpc>
            </a:pPr>
            <a:r>
              <a:rPr lang="it-IT" sz="1800">
                <a:solidFill>
                  <a:srgbClr val="003560"/>
                </a:solidFill>
                <a:effectLst/>
                <a:latin typeface="Comic Sans MS" panose="030F0702030302020204" pitchFamily="66" charset="0"/>
                <a:ea typeface="Arial" panose="020B0604020202020204" pitchFamily="34" charset="0"/>
              </a:rPr>
              <a:t>	Il sistema deve trattare i dati degli utenti in 	modo sicuro</a:t>
            </a:r>
            <a:endParaRPr lang="it-IT" sz="1800">
              <a:solidFill>
                <a:srgbClr val="003560"/>
              </a:solidFill>
              <a:effectLst/>
              <a:latin typeface="Comic Sans MS" panose="030F0702030302020204" pitchFamily="66" charset="0"/>
              <a:ea typeface="Calibri" panose="020F0502020204030204" pitchFamily="34" charset="0"/>
            </a:endParaRPr>
          </a:p>
          <a:p>
            <a:pPr lvl="0">
              <a:lnSpc>
                <a:spcPct val="115000"/>
              </a:lnSpc>
            </a:pPr>
            <a:r>
              <a:rPr lang="it-IT" sz="1800" b="1">
                <a:solidFill>
                  <a:srgbClr val="003560"/>
                </a:solidFill>
                <a:effectLst/>
                <a:latin typeface="Comic Sans MS" panose="030F0702030302020204" pitchFamily="66" charset="0"/>
                <a:ea typeface="Arial" panose="020B0604020202020204" pitchFamily="34" charset="0"/>
              </a:rPr>
              <a:t>3. Privacy</a:t>
            </a:r>
            <a:endParaRPr lang="it-IT" sz="1800">
              <a:solidFill>
                <a:srgbClr val="003560"/>
              </a:solidFill>
              <a:effectLst/>
              <a:latin typeface="Comic Sans MS" panose="030F0702030302020204" pitchFamily="66" charset="0"/>
              <a:ea typeface="Calibri" panose="020F0502020204030204" pitchFamily="34" charset="0"/>
            </a:endParaRPr>
          </a:p>
          <a:p>
            <a:pPr lvl="2">
              <a:lnSpc>
                <a:spcPct val="115000"/>
              </a:lnSpc>
            </a:pPr>
            <a:r>
              <a:rPr lang="it-IT" sz="1800">
                <a:solidFill>
                  <a:srgbClr val="003560"/>
                </a:solidFill>
                <a:effectLst/>
                <a:latin typeface="Comic Sans MS" panose="030F0702030302020204" pitchFamily="66" charset="0"/>
                <a:ea typeface="Arial" panose="020B0604020202020204" pitchFamily="34" charset="0"/>
              </a:rPr>
              <a:t>	Il sistema deve garantire la privacy degli utenti 	chiedendo solo dati essenziali</a:t>
            </a:r>
            <a:endParaRPr lang="it-IT" sz="1800">
              <a:solidFill>
                <a:srgbClr val="003560"/>
              </a:solidFill>
              <a:effectLst/>
              <a:latin typeface="Comic Sans MS" panose="030F0702030302020204" pitchFamily="66" charset="0"/>
              <a:ea typeface="Calibri" panose="020F0502020204030204" pitchFamily="34" charset="0"/>
            </a:endParaRPr>
          </a:p>
          <a:p>
            <a:pPr lvl="0">
              <a:lnSpc>
                <a:spcPct val="115000"/>
              </a:lnSpc>
            </a:pPr>
            <a:r>
              <a:rPr lang="it-IT" sz="1800" b="1">
                <a:solidFill>
                  <a:srgbClr val="003560"/>
                </a:solidFill>
                <a:effectLst/>
                <a:latin typeface="Comic Sans MS" panose="030F0702030302020204" pitchFamily="66" charset="0"/>
                <a:ea typeface="Arial" panose="020B0604020202020204" pitchFamily="34" charset="0"/>
              </a:rPr>
              <a:t>4. Accessibilità</a:t>
            </a:r>
            <a:endParaRPr lang="it-IT" sz="1800">
              <a:solidFill>
                <a:srgbClr val="003560"/>
              </a:solidFill>
              <a:effectLst/>
              <a:latin typeface="Comic Sans MS" panose="030F0702030302020204" pitchFamily="66" charset="0"/>
              <a:ea typeface="Calibri" panose="020F0502020204030204" pitchFamily="34" charset="0"/>
            </a:endParaRPr>
          </a:p>
          <a:p>
            <a:pPr lvl="0">
              <a:lnSpc>
                <a:spcPct val="115000"/>
              </a:lnSpc>
            </a:pPr>
            <a:r>
              <a:rPr lang="it-IT" sz="1800">
                <a:solidFill>
                  <a:srgbClr val="003560"/>
                </a:solidFill>
                <a:effectLst/>
                <a:latin typeface="Comic Sans MS" panose="030F0702030302020204" pitchFamily="66" charset="0"/>
                <a:ea typeface="Arial" panose="020B0604020202020204" pitchFamily="34" charset="0"/>
              </a:rPr>
              <a:t>	Il sistema deve essere accessibile da diversi 	dispositivi</a:t>
            </a:r>
            <a:endParaRPr lang="it-IT" sz="1800">
              <a:solidFill>
                <a:srgbClr val="003560"/>
              </a:solidFill>
              <a:effectLst/>
              <a:latin typeface="Comic Sans MS" panose="030F0702030302020204" pitchFamily="66" charset="0"/>
              <a:ea typeface="Calibri" panose="020F0502020204030204" pitchFamily="34" charset="0"/>
            </a:endParaRPr>
          </a:p>
          <a:p>
            <a:pPr lvl="0">
              <a:lnSpc>
                <a:spcPct val="115000"/>
              </a:lnSpc>
            </a:pPr>
            <a:r>
              <a:rPr lang="it-IT" sz="1800" b="1">
                <a:solidFill>
                  <a:srgbClr val="003560"/>
                </a:solidFill>
                <a:effectLst/>
                <a:latin typeface="Comic Sans MS" panose="030F0702030302020204" pitchFamily="66" charset="0"/>
                <a:ea typeface="Arial" panose="020B0604020202020204" pitchFamily="34" charset="0"/>
              </a:rPr>
              <a:t>5. Affidabilità</a:t>
            </a:r>
            <a:endParaRPr lang="it-IT" sz="1800">
              <a:solidFill>
                <a:srgbClr val="003560"/>
              </a:solidFill>
              <a:effectLst/>
              <a:latin typeface="Comic Sans MS" panose="030F0702030302020204" pitchFamily="66" charset="0"/>
              <a:ea typeface="Calibri" panose="020F0502020204030204" pitchFamily="34" charset="0"/>
            </a:endParaRPr>
          </a:p>
          <a:p>
            <a:pPr lvl="0">
              <a:lnSpc>
                <a:spcPct val="115000"/>
              </a:lnSpc>
            </a:pPr>
            <a:r>
              <a:rPr lang="it-IT" sz="1800">
                <a:solidFill>
                  <a:srgbClr val="003560"/>
                </a:solidFill>
                <a:effectLst/>
                <a:latin typeface="Comic Sans MS" panose="030F0702030302020204" pitchFamily="66" charset="0"/>
                <a:ea typeface="Arial" panose="020B0604020202020204" pitchFamily="34" charset="0"/>
              </a:rPr>
              <a:t>	Il sistema deve garantire la correttezza delle 	informazioni sui beni disponibili.</a:t>
            </a:r>
            <a:endParaRPr lang="it-IT" sz="1800">
              <a:solidFill>
                <a:srgbClr val="003560"/>
              </a:solidFill>
              <a:effectLst/>
              <a:latin typeface="Comic Sans MS" panose="030F0702030302020204" pitchFamily="66" charset="0"/>
              <a:ea typeface="Calibri" panose="020F0502020204030204" pitchFamily="34" charset="0"/>
            </a:endParaRPr>
          </a:p>
          <a:p>
            <a:pPr lvl="0"/>
            <a:r>
              <a:rPr lang="it-IT" sz="1800" b="1">
                <a:solidFill>
                  <a:srgbClr val="003560"/>
                </a:solidFill>
                <a:effectLst/>
                <a:latin typeface="Comic Sans MS" panose="030F0702030302020204" pitchFamily="66" charset="0"/>
                <a:ea typeface="Arial" panose="020B0604020202020204" pitchFamily="34" charset="0"/>
              </a:rPr>
              <a:t>6. Scalabilità</a:t>
            </a:r>
            <a:endParaRPr lang="it-IT" sz="1800">
              <a:solidFill>
                <a:srgbClr val="003560"/>
              </a:solidFill>
              <a:effectLst/>
              <a:latin typeface="Comic Sans MS" panose="030F0702030302020204" pitchFamily="66" charset="0"/>
              <a:ea typeface="Calibri" panose="020F0502020204030204" pitchFamily="34" charset="0"/>
            </a:endParaRPr>
          </a:p>
          <a:p>
            <a:pPr lvl="0">
              <a:spcAft>
                <a:spcPts val="400"/>
              </a:spcAft>
            </a:pPr>
            <a:r>
              <a:rPr lang="it-IT" sz="1800">
                <a:solidFill>
                  <a:srgbClr val="003560"/>
                </a:solidFill>
                <a:effectLst/>
                <a:latin typeface="Comic Sans MS" panose="030F0702030302020204" pitchFamily="66" charset="0"/>
                <a:ea typeface="Arial" panose="020B0604020202020204" pitchFamily="34" charset="0"/>
              </a:rPr>
              <a:t>	Il sistema deve poter gestire un gran numero di 	utenti e beni in modo efficiente </a:t>
            </a:r>
            <a:endParaRPr lang="it-IT" sz="1800">
              <a:solidFill>
                <a:srgbClr val="003560"/>
              </a:solidFill>
              <a:effectLst/>
              <a:latin typeface="Comic Sans MS" panose="030F0702030302020204" pitchFamily="66" charset="0"/>
              <a:ea typeface="Calibri" panose="020F0502020204030204" pitchFamily="34" charset="0"/>
            </a:endParaRPr>
          </a:p>
          <a:p>
            <a:pPr>
              <a:buNone/>
            </a:pPr>
            <a:br>
              <a:rPr lang="it-IT" sz="1400">
                <a:effectLst/>
                <a:latin typeface="Aptos Serif" panose="02020604070405020304" pitchFamily="18" charset="0"/>
                <a:ea typeface="Calibri" panose="020F0502020204030204" pitchFamily="34" charset="0"/>
              </a:rPr>
            </a:br>
            <a:endParaRPr lang="it-IT" dirty="0"/>
          </a:p>
        </p:txBody>
      </p:sp>
      <p:pic>
        <p:nvPicPr>
          <p:cNvPr id="5" name="Immagine 4" descr="Immagine che contiene cerchio, Elementi grafici, simbolo&#10;&#10;Il contenuto generato dall'IA potrebbe non essere corretto.">
            <a:extLst>
              <a:ext uri="{FF2B5EF4-FFF2-40B4-BE49-F238E27FC236}">
                <a16:creationId xmlns:a16="http://schemas.microsoft.com/office/drawing/2014/main" id="{E9E15893-98CC-4364-BF21-B4F37BCAE5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2390" y="150235"/>
            <a:ext cx="997333" cy="497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1429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>
          <a:extLst>
            <a:ext uri="{FF2B5EF4-FFF2-40B4-BE49-F238E27FC236}">
              <a16:creationId xmlns:a16="http://schemas.microsoft.com/office/drawing/2014/main" id="{11C138F4-0C59-D5D2-6120-EB9FFECCE2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3">
            <a:extLst>
              <a:ext uri="{FF2B5EF4-FFF2-40B4-BE49-F238E27FC236}">
                <a16:creationId xmlns:a16="http://schemas.microsoft.com/office/drawing/2014/main" id="{6AC215DF-BCFF-BF4F-C167-CF80C533960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endParaRPr/>
          </a:p>
        </p:txBody>
      </p:sp>
      <p:pic>
        <p:nvPicPr>
          <p:cNvPr id="116" name="Google Shape;116;p3" descr="Immagine che contiene verde, arte, grafica vettoriale">
            <a:extLst>
              <a:ext uri="{FF2B5EF4-FFF2-40B4-BE49-F238E27FC236}">
                <a16:creationId xmlns:a16="http://schemas.microsoft.com/office/drawing/2014/main" id="{D43D3099-5629-9446-AD1D-078D222569C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25014"/>
          <a:stretch/>
        </p:blipFill>
        <p:spPr>
          <a:xfrm>
            <a:off x="0" y="0"/>
            <a:ext cx="12191980" cy="6856718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3">
            <a:extLst>
              <a:ext uri="{FF2B5EF4-FFF2-40B4-BE49-F238E27FC236}">
                <a16:creationId xmlns:a16="http://schemas.microsoft.com/office/drawing/2014/main" id="{BEFC92F5-A8B6-CA21-61A2-8FCF1A3BACF5}"/>
              </a:ext>
            </a:extLst>
          </p:cNvPr>
          <p:cNvSpPr txBox="1"/>
          <p:nvPr/>
        </p:nvSpPr>
        <p:spPr>
          <a:xfrm>
            <a:off x="3014764" y="45522"/>
            <a:ext cx="6162472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966A"/>
              </a:buClr>
              <a:buSzPts val="3600"/>
              <a:buFont typeface="Comic Sans MS"/>
              <a:buNone/>
            </a:pPr>
            <a:r>
              <a:rPr lang="it-IT" sz="3600" b="1" i="0" u="none" strike="noStrike" cap="none" dirty="0">
                <a:solidFill>
                  <a:srgbClr val="02966A"/>
                </a:solidFill>
                <a:latin typeface="Comic Sans MS"/>
                <a:ea typeface="Comic Sans MS"/>
                <a:cs typeface="Comic Sans MS"/>
                <a:sym typeface="Comic Sans MS"/>
              </a:rPr>
              <a:t>Trade-off</a:t>
            </a:r>
            <a:endParaRPr sz="3600" b="1" i="0" u="none" strike="noStrike" cap="none" dirty="0">
              <a:solidFill>
                <a:srgbClr val="02966A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B53C4572-3B13-76C3-07CA-DCF68349D550}"/>
              </a:ext>
            </a:extLst>
          </p:cNvPr>
          <p:cNvSpPr txBox="1"/>
          <p:nvPr/>
        </p:nvSpPr>
        <p:spPr>
          <a:xfrm>
            <a:off x="838200" y="1364703"/>
            <a:ext cx="10212309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>
                <a:solidFill>
                  <a:srgbClr val="003560"/>
                </a:solidFill>
                <a:latin typeface="Comic Sans MS" panose="030F0702030302020204" pitchFamily="66" charset="0"/>
                <a:ea typeface="Arial" panose="020B0604020202020204" pitchFamily="34" charset="0"/>
              </a:rPr>
              <a:t>Usabilità vs Sicurezza</a:t>
            </a:r>
          </a:p>
          <a:p>
            <a:r>
              <a:rPr lang="it-IT" sz="1800" dirty="0">
                <a:solidFill>
                  <a:srgbClr val="003560"/>
                </a:solidFill>
                <a:latin typeface="Comic Sans MS" panose="030F0702030302020204" pitchFamily="66" charset="0"/>
              </a:rPr>
              <a:t>Sicurezza elevata, anche a costo di una minore immediatezza nell’esperienza utente</a:t>
            </a:r>
            <a:r>
              <a:rPr lang="it-IT" sz="1800" b="1" dirty="0">
                <a:solidFill>
                  <a:srgbClr val="003560"/>
                </a:solidFill>
                <a:latin typeface="Comic Sans MS" panose="030F0702030302020204" pitchFamily="66" charset="0"/>
              </a:rPr>
              <a:t>.</a:t>
            </a:r>
            <a:endParaRPr lang="it-IT" sz="1800" dirty="0">
              <a:solidFill>
                <a:srgbClr val="003560"/>
              </a:solidFill>
              <a:latin typeface="Comic Sans MS" panose="030F0702030302020204" pitchFamily="66" charset="0"/>
            </a:endParaRPr>
          </a:p>
          <a:p>
            <a:r>
              <a:rPr lang="it-IT" sz="1800" dirty="0">
                <a:solidFill>
                  <a:srgbClr val="003560"/>
                </a:solidFill>
                <a:latin typeface="Comic Sans MS" panose="030F0702030302020204" pitchFamily="66" charset="0"/>
                <a:ea typeface="Arial" panose="020B0604020202020204" pitchFamily="34" charset="0"/>
              </a:rPr>
              <a:t>	- Registrazione con OTP</a:t>
            </a:r>
          </a:p>
          <a:p>
            <a:r>
              <a:rPr lang="it-IT" sz="1800" dirty="0">
                <a:solidFill>
                  <a:srgbClr val="003560"/>
                </a:solidFill>
                <a:latin typeface="Comic Sans MS" panose="030F0702030302020204" pitchFamily="66" charset="0"/>
                <a:ea typeface="Arial" panose="020B0604020202020204" pitchFamily="34" charset="0"/>
              </a:rPr>
              <a:t>	- Upload del documento d’identità</a:t>
            </a:r>
          </a:p>
          <a:p>
            <a:r>
              <a:rPr lang="it-IT" sz="1800" dirty="0">
                <a:solidFill>
                  <a:srgbClr val="003560"/>
                </a:solidFill>
                <a:latin typeface="Comic Sans MS" panose="030F0702030302020204" pitchFamily="66" charset="0"/>
                <a:ea typeface="Arial" panose="020B0604020202020204" pitchFamily="34" charset="0"/>
              </a:rPr>
              <a:t>	- Ruoli e permessi rigidi</a:t>
            </a:r>
          </a:p>
          <a:p>
            <a:r>
              <a:rPr lang="it-IT" sz="1800" dirty="0">
                <a:solidFill>
                  <a:srgbClr val="003560"/>
                </a:solidFill>
                <a:latin typeface="Comic Sans MS" panose="030F0702030302020204" pitchFamily="66" charset="0"/>
                <a:ea typeface="Arial" panose="020B0604020202020204" pitchFamily="34" charset="0"/>
              </a:rPr>
              <a:t>	- Sessioni server-side</a:t>
            </a:r>
          </a:p>
          <a:p>
            <a:endParaRPr lang="it-IT" sz="2000" b="1" dirty="0">
              <a:solidFill>
                <a:srgbClr val="1F4E79"/>
              </a:solidFill>
              <a:latin typeface="Comic Sans MS" panose="030F0702030302020204" pitchFamily="66" charset="0"/>
              <a:ea typeface="Arial" panose="020B0604020202020204" pitchFamily="34" charset="0"/>
            </a:endParaRPr>
          </a:p>
          <a:p>
            <a:r>
              <a:rPr lang="it-IT" sz="2000" b="1" dirty="0">
                <a:solidFill>
                  <a:srgbClr val="003560"/>
                </a:solidFill>
                <a:latin typeface="Comic Sans MS" panose="030F0702030302020204" pitchFamily="66" charset="0"/>
                <a:ea typeface="Arial" panose="020B0604020202020204" pitchFamily="34" charset="0"/>
              </a:rPr>
              <a:t>Privacy vs Affidabilità</a:t>
            </a:r>
          </a:p>
          <a:p>
            <a:r>
              <a:rPr lang="it-IT" sz="1800" dirty="0">
                <a:solidFill>
                  <a:srgbClr val="003560"/>
                </a:solidFill>
                <a:latin typeface="Comic Sans MS" panose="030F0702030302020204" pitchFamily="66" charset="0"/>
              </a:rPr>
              <a:t>Una parte dei dati sensibili è necessaria per garantire affidabilità e correttezza del servizio.</a:t>
            </a:r>
            <a:endParaRPr lang="it-IT" sz="1800" dirty="0">
              <a:solidFill>
                <a:srgbClr val="003560"/>
              </a:solidFill>
              <a:latin typeface="Comic Sans MS" panose="030F0702030302020204" pitchFamily="66" charset="0"/>
              <a:ea typeface="Arial" panose="020B0604020202020204" pitchFamily="34" charset="0"/>
            </a:endParaRPr>
          </a:p>
          <a:p>
            <a:r>
              <a:rPr lang="it-IT" sz="2000" b="1" dirty="0">
                <a:solidFill>
                  <a:srgbClr val="003560"/>
                </a:solidFill>
                <a:latin typeface="Comic Sans MS" panose="030F0702030302020204" pitchFamily="66" charset="0"/>
                <a:ea typeface="Arial" panose="020B0604020202020204" pitchFamily="34" charset="0"/>
              </a:rPr>
              <a:t>	</a:t>
            </a:r>
            <a:r>
              <a:rPr lang="it-IT" sz="1800" dirty="0">
                <a:solidFill>
                  <a:srgbClr val="003560"/>
                </a:solidFill>
                <a:latin typeface="Comic Sans MS" panose="030F0702030302020204" pitchFamily="66" charset="0"/>
                <a:ea typeface="Arial" panose="020B0604020202020204" pitchFamily="34" charset="0"/>
              </a:rPr>
              <a:t>- Upload del documento d’identità</a:t>
            </a:r>
          </a:p>
          <a:p>
            <a:r>
              <a:rPr lang="it-IT" sz="1800" b="1" dirty="0">
                <a:solidFill>
                  <a:srgbClr val="003560"/>
                </a:solidFill>
                <a:latin typeface="Comic Sans MS" panose="030F0702030302020204" pitchFamily="66" charset="0"/>
                <a:ea typeface="Arial" panose="020B0604020202020204" pitchFamily="34" charset="0"/>
              </a:rPr>
              <a:t>	</a:t>
            </a:r>
            <a:r>
              <a:rPr lang="it-IT" sz="1800" dirty="0">
                <a:solidFill>
                  <a:srgbClr val="003560"/>
                </a:solidFill>
                <a:latin typeface="Comic Sans MS" panose="030F0702030302020204" pitchFamily="66" charset="0"/>
                <a:ea typeface="Arial" panose="020B0604020202020204" pitchFamily="34" charset="0"/>
              </a:rPr>
              <a:t>- Upload della ricetta medica</a:t>
            </a:r>
          </a:p>
          <a:p>
            <a:r>
              <a:rPr lang="it-IT" sz="1800" b="1" dirty="0">
                <a:solidFill>
                  <a:srgbClr val="003560"/>
                </a:solidFill>
                <a:latin typeface="Comic Sans MS" panose="030F0702030302020204" pitchFamily="66" charset="0"/>
                <a:ea typeface="Arial" panose="020B0604020202020204" pitchFamily="34" charset="0"/>
              </a:rPr>
              <a:t>	</a:t>
            </a:r>
            <a:r>
              <a:rPr lang="it-IT" sz="1800" dirty="0">
                <a:solidFill>
                  <a:srgbClr val="003560"/>
                </a:solidFill>
                <a:latin typeface="Comic Sans MS" panose="030F0702030302020204" pitchFamily="66" charset="0"/>
                <a:ea typeface="Arial" panose="020B0604020202020204" pitchFamily="34" charset="0"/>
              </a:rPr>
              <a:t>- Stati della prenotazione</a:t>
            </a:r>
          </a:p>
          <a:p>
            <a:r>
              <a:rPr lang="it-IT" sz="1800" b="1" dirty="0">
                <a:solidFill>
                  <a:srgbClr val="003560"/>
                </a:solidFill>
                <a:latin typeface="Comic Sans MS" panose="030F0702030302020204" pitchFamily="66" charset="0"/>
                <a:ea typeface="Arial" panose="020B0604020202020204" pitchFamily="34" charset="0"/>
              </a:rPr>
              <a:t>	</a:t>
            </a:r>
            <a:r>
              <a:rPr lang="it-IT" sz="1800" dirty="0">
                <a:solidFill>
                  <a:srgbClr val="003560"/>
                </a:solidFill>
                <a:latin typeface="Comic Sans MS" panose="030F0702030302020204" pitchFamily="66" charset="0"/>
                <a:ea typeface="Arial" panose="020B0604020202020204" pitchFamily="34" charset="0"/>
              </a:rPr>
              <a:t>- Scadenze per le prenotazioni</a:t>
            </a:r>
            <a:endParaRPr lang="it-IT" sz="2000" b="1" dirty="0">
              <a:solidFill>
                <a:srgbClr val="003560"/>
              </a:solidFill>
              <a:latin typeface="Comic Sans MS" panose="030F0702030302020204" pitchFamily="66" charset="0"/>
              <a:ea typeface="Arial" panose="020B0604020202020204" pitchFamily="34" charset="0"/>
            </a:endParaRPr>
          </a:p>
          <a:p>
            <a:endParaRPr lang="it-IT" dirty="0"/>
          </a:p>
        </p:txBody>
      </p:sp>
      <p:pic>
        <p:nvPicPr>
          <p:cNvPr id="7" name="Immagine 6" descr="Immagine che contiene Arte bambini, disegno, cartone animato, clipart&#10;&#10;Il contenuto generato dall'IA potrebbe non essere corretto.">
            <a:extLst>
              <a:ext uri="{FF2B5EF4-FFF2-40B4-BE49-F238E27FC236}">
                <a16:creationId xmlns:a16="http://schemas.microsoft.com/office/drawing/2014/main" id="{9C1AED67-72D4-806C-84FC-C26D650DDE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9560" y="28700"/>
            <a:ext cx="624789" cy="67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4761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endParaRPr/>
          </a:p>
        </p:txBody>
      </p:sp>
      <p:pic>
        <p:nvPicPr>
          <p:cNvPr id="116" name="Google Shape;116;p3" descr="Immagine che contiene verde, arte, grafica vettoriale"/>
          <p:cNvPicPr preferRelativeResize="0"/>
          <p:nvPr/>
        </p:nvPicPr>
        <p:blipFill rotWithShape="1">
          <a:blip r:embed="rId3">
            <a:alphaModFix/>
          </a:blip>
          <a:srcRect t="25014"/>
          <a:stretch/>
        </p:blipFill>
        <p:spPr>
          <a:xfrm>
            <a:off x="0" y="0"/>
            <a:ext cx="12191980" cy="6856718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3"/>
          <p:cNvSpPr txBox="1"/>
          <p:nvPr/>
        </p:nvSpPr>
        <p:spPr>
          <a:xfrm>
            <a:off x="3014764" y="45522"/>
            <a:ext cx="6162472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966A"/>
              </a:buClr>
              <a:buSzPts val="3600"/>
              <a:buFont typeface="Comic Sans MS"/>
              <a:buNone/>
            </a:pPr>
            <a:r>
              <a:rPr lang="it-IT" sz="3600" b="1" i="0" u="none" strike="noStrike" cap="none">
                <a:solidFill>
                  <a:srgbClr val="02966A"/>
                </a:solidFill>
                <a:latin typeface="Comic Sans MS"/>
                <a:ea typeface="Comic Sans MS"/>
                <a:cs typeface="Comic Sans MS"/>
                <a:sym typeface="Comic Sans MS"/>
              </a:rPr>
              <a:t>Funzionalità principali</a:t>
            </a:r>
            <a:endParaRPr sz="3600" b="1" i="0" u="none" strike="noStrike" cap="none">
              <a:solidFill>
                <a:srgbClr val="02966A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8" name="Google Shape;118;p3"/>
          <p:cNvSpPr txBox="1"/>
          <p:nvPr/>
        </p:nvSpPr>
        <p:spPr>
          <a:xfrm>
            <a:off x="3014764" y="681037"/>
            <a:ext cx="616247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966A"/>
              </a:buClr>
              <a:buSzPts val="2400"/>
              <a:buFont typeface="Comic Sans MS"/>
              <a:buNone/>
            </a:pPr>
            <a:r>
              <a:rPr lang="it-IT" sz="2400" b="1" i="0" u="none" strike="noStrike" cap="none">
                <a:solidFill>
                  <a:srgbClr val="02966A"/>
                </a:solidFill>
                <a:latin typeface="Comic Sans MS"/>
                <a:ea typeface="Comic Sans MS"/>
                <a:cs typeface="Comic Sans MS"/>
                <a:sym typeface="Comic Sans MS"/>
              </a:rPr>
              <a:t>Donazione di un bene</a:t>
            </a:r>
            <a:endParaRPr sz="2400" b="1" i="0" u="none" strike="noStrike" cap="none">
              <a:solidFill>
                <a:srgbClr val="02966A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19" name="Google Shape;119;p3" descr="Immagine che contiene arte&#10;&#10;Il contenuto generato dall'IA potrebbe non essere corretto.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12606" y="1969184"/>
            <a:ext cx="1685157" cy="16418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3" descr="Immagine che contiene Elementi grafici, Carattere, logo, grafica&#10;&#10;Il contenuto generato dall'IA potrebbe non essere corretto."/>
          <p:cNvPicPr preferRelativeResize="0"/>
          <p:nvPr/>
        </p:nvPicPr>
        <p:blipFill rotWithShape="1">
          <a:blip r:embed="rId5">
            <a:alphaModFix/>
          </a:blip>
          <a:srcRect r="74264"/>
          <a:stretch/>
        </p:blipFill>
        <p:spPr>
          <a:xfrm>
            <a:off x="929060" y="2415685"/>
            <a:ext cx="478374" cy="353160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3"/>
          <p:cNvSpPr/>
          <p:nvPr/>
        </p:nvSpPr>
        <p:spPr>
          <a:xfrm>
            <a:off x="2256205" y="2459008"/>
            <a:ext cx="1517118" cy="663166"/>
          </a:xfrm>
          <a:prstGeom prst="right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A6D49D"/>
              </a:gs>
              <a:gs pos="50000">
                <a:srgbClr val="99C991"/>
              </a:gs>
              <a:gs pos="100000">
                <a:srgbClr val="88C57C"/>
              </a:gs>
            </a:gsLst>
            <a:lin ang="5400000" scaled="0"/>
          </a:gradFill>
          <a:ln w="127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3"/>
          <p:cNvSpPr/>
          <p:nvPr/>
        </p:nvSpPr>
        <p:spPr>
          <a:xfrm>
            <a:off x="2081782" y="4964811"/>
            <a:ext cx="1517118" cy="663166"/>
          </a:xfrm>
          <a:prstGeom prst="right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A6D49D"/>
              </a:gs>
              <a:gs pos="50000">
                <a:srgbClr val="99C991"/>
              </a:gs>
              <a:gs pos="100000">
                <a:srgbClr val="88C57C"/>
              </a:gs>
            </a:gsLst>
            <a:lin ang="5400000" scaled="0"/>
          </a:gradFill>
          <a:ln w="127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3" name="Google Shape;123;p3" descr="Immagine che contiene design, arte&#10;&#10;Il contenuto generato dall'IA potrebbe non essere corretto.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635018" y="1486141"/>
            <a:ext cx="524149" cy="524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3" descr="Immagine che contiene design, arte&#10;&#10;Il contenuto generato dall'IA potrebbe non essere corretto.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562492" y="4881637"/>
            <a:ext cx="777132" cy="7771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3" descr="Immagine che contiene design, arte&#10;&#10;Il contenuto generato dall'IA potrebbe non essere corretto.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73812" y="1486142"/>
            <a:ext cx="524149" cy="524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3" descr="Immagine che contiene design, arte&#10;&#10;Il contenuto generato dall'IA potrebbe non essere corretto.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19664" y="1467088"/>
            <a:ext cx="524149" cy="524149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3"/>
          <p:cNvSpPr txBox="1"/>
          <p:nvPr/>
        </p:nvSpPr>
        <p:spPr>
          <a:xfrm>
            <a:off x="2023888" y="2069045"/>
            <a:ext cx="1685157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966A"/>
              </a:buClr>
              <a:buSzPts val="1400"/>
              <a:buFont typeface="Comic Sans MS"/>
              <a:buNone/>
            </a:pPr>
            <a:r>
              <a:rPr lang="it-IT" sz="1400" b="1" i="0" u="none" strike="noStrike" cap="none">
                <a:solidFill>
                  <a:srgbClr val="02966A"/>
                </a:solidFill>
                <a:latin typeface="Comic Sans MS"/>
                <a:ea typeface="Comic Sans MS"/>
                <a:cs typeface="Comic Sans MS"/>
                <a:sym typeface="Comic Sans MS"/>
              </a:rPr>
              <a:t>Sceglie un punto di bisogno</a:t>
            </a:r>
            <a:endParaRPr/>
          </a:p>
        </p:txBody>
      </p:sp>
      <p:pic>
        <p:nvPicPr>
          <p:cNvPr id="128" name="Google Shape;128;p3" descr="Immagine che contiene design, arte&#10;&#10;Il contenuto generato dall'IA potrebbe non essere corretto.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775191" y="4453300"/>
            <a:ext cx="524149" cy="524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3" descr="Immagine che contiene arte&#10;&#10;Il contenuto generato dall'IA potrebbe non essere corretto.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618160" y="4425562"/>
            <a:ext cx="1733829" cy="1689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3" descr="Immagine che contiene testo, simbolo, Carattere, logo&#10;&#10;Il contenuto generato dall'IA potrebbe non essere corretto."/>
          <p:cNvPicPr preferRelativeResize="0"/>
          <p:nvPr/>
        </p:nvPicPr>
        <p:blipFill rotWithShape="1">
          <a:blip r:embed="rId8">
            <a:alphaModFix/>
          </a:blip>
          <a:srcRect b="40462"/>
          <a:stretch/>
        </p:blipFill>
        <p:spPr>
          <a:xfrm>
            <a:off x="4167811" y="4778563"/>
            <a:ext cx="634529" cy="4916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3" descr="Immagine che contiene testo, mappa, atlante&#10;&#10;Il contenuto generato dall'IA potrebbe non essere corretto.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3982233" y="1811374"/>
            <a:ext cx="4620096" cy="20034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3" descr="Immagine che contiene arte&#10;&#10;Il contenuto generato dall'IA potrebbe non essere corretto.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3546" y="4475463"/>
            <a:ext cx="1685157" cy="16418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3" descr="Immagine che contiene Elementi grafici, Carattere, logo, grafica&#10;&#10;Il contenuto generato dall'IA potrebbe non essere corretto."/>
          <p:cNvPicPr preferRelativeResize="0"/>
          <p:nvPr/>
        </p:nvPicPr>
        <p:blipFill rotWithShape="1">
          <a:blip r:embed="rId5">
            <a:alphaModFix/>
          </a:blip>
          <a:srcRect r="74264"/>
          <a:stretch/>
        </p:blipFill>
        <p:spPr>
          <a:xfrm>
            <a:off x="840000" y="4921964"/>
            <a:ext cx="478374" cy="353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3" descr="Immagine che contiene design, arte&#10;&#10;Il contenuto generato dall'IA potrebbe non essere corretto.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88078" y="3970394"/>
            <a:ext cx="524149" cy="524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3" descr="Immagine che contiene design, arte&#10;&#10;Il contenuto generato dall'IA potrebbe non essere corretto.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174748" y="4449735"/>
            <a:ext cx="524149" cy="524149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3"/>
          <p:cNvSpPr/>
          <p:nvPr/>
        </p:nvSpPr>
        <p:spPr>
          <a:xfrm>
            <a:off x="8727210" y="2481522"/>
            <a:ext cx="1517118" cy="663166"/>
          </a:xfrm>
          <a:prstGeom prst="right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A6D49D"/>
              </a:gs>
              <a:gs pos="50000">
                <a:srgbClr val="99C991"/>
              </a:gs>
              <a:gs pos="100000">
                <a:srgbClr val="88C57C"/>
              </a:gs>
            </a:gsLst>
            <a:lin ang="5400000" scaled="0"/>
          </a:gradFill>
          <a:ln w="127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3"/>
          <p:cNvSpPr txBox="1"/>
          <p:nvPr/>
        </p:nvSpPr>
        <p:spPr>
          <a:xfrm>
            <a:off x="10366440" y="1666757"/>
            <a:ext cx="1512953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966A"/>
              </a:buClr>
              <a:buSzPts val="1400"/>
              <a:buFont typeface="Comic Sans MS"/>
              <a:buNone/>
            </a:pPr>
            <a:r>
              <a:rPr lang="it-IT" sz="1400" b="1" i="0" u="none" strike="noStrike" cap="none">
                <a:solidFill>
                  <a:srgbClr val="02966A"/>
                </a:solidFill>
                <a:latin typeface="Comic Sans MS"/>
                <a:ea typeface="Comic Sans MS"/>
                <a:cs typeface="Comic Sans MS"/>
                <a:sym typeface="Comic Sans MS"/>
              </a:rPr>
              <a:t>Donazione confermata</a:t>
            </a:r>
            <a:endParaRPr sz="1400" b="1" i="0" u="none" strike="noStrike" cap="none">
              <a:solidFill>
                <a:srgbClr val="02966A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38" name="Google Shape;138;p3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0366440" y="2229766"/>
            <a:ext cx="1512953" cy="14588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3" descr="Immagine che contiene design, arte&#10;&#10;Il contenuto generato dall'IA potrebbe non essere corretto.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177236" y="2073934"/>
            <a:ext cx="524149" cy="524149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3"/>
          <p:cNvSpPr/>
          <p:nvPr/>
        </p:nvSpPr>
        <p:spPr>
          <a:xfrm>
            <a:off x="8971377" y="641248"/>
            <a:ext cx="1585605" cy="1125247"/>
          </a:xfrm>
          <a:prstGeom prst="wedgeRoundRectCallout">
            <a:avLst>
              <a:gd name="adj1" fmla="val -20833"/>
              <a:gd name="adj2" fmla="val 62500"/>
              <a:gd name="adj3" fmla="val 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000" b="0" i="0" u="none" strike="noStrike" cap="none" dirty="0">
                <a:solidFill>
                  <a:srgbClr val="003560"/>
                </a:solidFill>
                <a:latin typeface="Comic Sans MS"/>
                <a:ea typeface="Comic Sans MS"/>
                <a:cs typeface="Comic Sans MS"/>
                <a:sym typeface="Comic Sans MS"/>
              </a:rPr>
              <a:t>Inserisce tutti i miei dati</a:t>
            </a:r>
            <a:endParaRPr dirty="0"/>
          </a:p>
        </p:txBody>
      </p:sp>
      <p:pic>
        <p:nvPicPr>
          <p:cNvPr id="141" name="Google Shape;141;p3" descr="Immagine che contiene testo, mappa, atlante&#10;&#10;Il contenuto generato dall'IA potrebbe non essere corretto."/>
          <p:cNvPicPr preferRelativeResize="0"/>
          <p:nvPr/>
        </p:nvPicPr>
        <p:blipFill rotWithShape="1">
          <a:blip r:embed="rId9">
            <a:alphaModFix/>
          </a:blip>
          <a:srcRect l="31411" t="9545" r="44416" b="33810"/>
          <a:stretch/>
        </p:blipFill>
        <p:spPr>
          <a:xfrm>
            <a:off x="7322059" y="4360247"/>
            <a:ext cx="2014169" cy="2046904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3"/>
          <p:cNvSpPr txBox="1"/>
          <p:nvPr/>
        </p:nvSpPr>
        <p:spPr>
          <a:xfrm>
            <a:off x="9129748" y="4314976"/>
            <a:ext cx="1685157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966A"/>
              </a:buClr>
              <a:buSzPts val="3600"/>
              <a:buFont typeface="Comic Sans MS"/>
              <a:buNone/>
            </a:pPr>
            <a:r>
              <a:rPr lang="it-IT" sz="3600" b="1" i="0" u="none" strike="noStrike" cap="none">
                <a:solidFill>
                  <a:srgbClr val="02966A"/>
                </a:solidFill>
                <a:latin typeface="Comic Sans MS"/>
                <a:ea typeface="Comic Sans MS"/>
                <a:cs typeface="Comic Sans MS"/>
                <a:sym typeface="Comic Sans MS"/>
              </a:rPr>
              <a:t>+2</a:t>
            </a:r>
            <a:endParaRPr/>
          </a:p>
        </p:txBody>
      </p:sp>
      <p:sp>
        <p:nvSpPr>
          <p:cNvPr id="143" name="Google Shape;143;p3"/>
          <p:cNvSpPr/>
          <p:nvPr/>
        </p:nvSpPr>
        <p:spPr>
          <a:xfrm rot="10800000">
            <a:off x="9485769" y="4968823"/>
            <a:ext cx="927182" cy="602759"/>
          </a:xfrm>
          <a:prstGeom prst="chevron">
            <a:avLst>
              <a:gd name="adj" fmla="val 50000"/>
            </a:avLst>
          </a:prstGeom>
          <a:gradFill>
            <a:gsLst>
              <a:gs pos="0">
                <a:srgbClr val="A6D49D"/>
              </a:gs>
              <a:gs pos="50000">
                <a:srgbClr val="99C991"/>
              </a:gs>
              <a:gs pos="100000">
                <a:srgbClr val="88C57C"/>
              </a:gs>
            </a:gsLst>
            <a:lin ang="5400000" scaled="0"/>
          </a:gradFill>
          <a:ln w="127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Immagine 1" descr="Immagine che contiene giocattolo, cartone animato, Animazione, figurina&#10;&#10;Il contenuto generato dall'IA potrebbe non essere corretto.">
            <a:extLst>
              <a:ext uri="{FF2B5EF4-FFF2-40B4-BE49-F238E27FC236}">
                <a16:creationId xmlns:a16="http://schemas.microsoft.com/office/drawing/2014/main" id="{2375F3B1-0E3D-F543-101C-3A62F932231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097183" y="5663840"/>
            <a:ext cx="2094817" cy="1179513"/>
          </a:xfrm>
          <a:prstGeom prst="rect">
            <a:avLst/>
          </a:prstGeom>
        </p:spPr>
      </p:pic>
      <p:pic>
        <p:nvPicPr>
          <p:cNvPr id="4" name="Google Shape;139;p3" descr="Immagine che contiene design, arte&#10;&#10;Il contenuto generato dall'IA potrebbe non essere corretto.">
            <a:extLst>
              <a:ext uri="{FF2B5EF4-FFF2-40B4-BE49-F238E27FC236}">
                <a16:creationId xmlns:a16="http://schemas.microsoft.com/office/drawing/2014/main" id="{34378A67-589B-F8A4-A556-5F892B156FD8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1067104" y="5907886"/>
            <a:ext cx="154974" cy="206959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139;p3" descr="Immagine che contiene design, arte&#10;&#10;Il contenuto generato dall'IA potrebbe non essere corretto.">
            <a:extLst>
              <a:ext uri="{FF2B5EF4-FFF2-40B4-BE49-F238E27FC236}">
                <a16:creationId xmlns:a16="http://schemas.microsoft.com/office/drawing/2014/main" id="{8D7EFC13-AF86-7A6A-9875-91106C19247C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1198826" y="5902815"/>
            <a:ext cx="154974" cy="2069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>
          <a:extLst>
            <a:ext uri="{FF2B5EF4-FFF2-40B4-BE49-F238E27FC236}">
              <a16:creationId xmlns:a16="http://schemas.microsoft.com/office/drawing/2014/main" id="{E9C2BEC7-4050-61CA-5889-7EAE1F5D1D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3">
            <a:extLst>
              <a:ext uri="{FF2B5EF4-FFF2-40B4-BE49-F238E27FC236}">
                <a16:creationId xmlns:a16="http://schemas.microsoft.com/office/drawing/2014/main" id="{131C0FDE-EDFC-1EF1-33B7-82002DD63E6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endParaRPr/>
          </a:p>
        </p:txBody>
      </p:sp>
      <p:pic>
        <p:nvPicPr>
          <p:cNvPr id="116" name="Google Shape;116;p3" descr="Immagine che contiene verde, arte, grafica vettoriale">
            <a:extLst>
              <a:ext uri="{FF2B5EF4-FFF2-40B4-BE49-F238E27FC236}">
                <a16:creationId xmlns:a16="http://schemas.microsoft.com/office/drawing/2014/main" id="{94EA8A12-38CF-BD42-5087-B84D6C6D015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25014"/>
          <a:stretch/>
        </p:blipFill>
        <p:spPr>
          <a:xfrm>
            <a:off x="0" y="0"/>
            <a:ext cx="12191980" cy="6856718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3">
            <a:extLst>
              <a:ext uri="{FF2B5EF4-FFF2-40B4-BE49-F238E27FC236}">
                <a16:creationId xmlns:a16="http://schemas.microsoft.com/office/drawing/2014/main" id="{66879111-4D08-2537-81E9-EBF08BF358C1}"/>
              </a:ext>
            </a:extLst>
          </p:cNvPr>
          <p:cNvSpPr txBox="1"/>
          <p:nvPr/>
        </p:nvSpPr>
        <p:spPr>
          <a:xfrm>
            <a:off x="3014764" y="45522"/>
            <a:ext cx="6162472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966A"/>
              </a:buClr>
              <a:buSzPts val="3600"/>
              <a:buFont typeface="Comic Sans MS"/>
              <a:buNone/>
            </a:pPr>
            <a:r>
              <a:rPr lang="it-IT" sz="3600" b="1" i="0" u="none" strike="noStrike" cap="none">
                <a:solidFill>
                  <a:srgbClr val="02966A"/>
                </a:solidFill>
                <a:latin typeface="Comic Sans MS"/>
                <a:ea typeface="Comic Sans MS"/>
                <a:cs typeface="Comic Sans MS"/>
                <a:sym typeface="Comic Sans MS"/>
              </a:rPr>
              <a:t>Funzionalità principali</a:t>
            </a:r>
            <a:endParaRPr sz="3600" b="1" i="0" u="none" strike="noStrike" cap="none">
              <a:solidFill>
                <a:srgbClr val="02966A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8" name="Google Shape;118;p3">
            <a:extLst>
              <a:ext uri="{FF2B5EF4-FFF2-40B4-BE49-F238E27FC236}">
                <a16:creationId xmlns:a16="http://schemas.microsoft.com/office/drawing/2014/main" id="{76F1CA88-3239-C314-EF93-55E40039D59D}"/>
              </a:ext>
            </a:extLst>
          </p:cNvPr>
          <p:cNvSpPr txBox="1"/>
          <p:nvPr/>
        </p:nvSpPr>
        <p:spPr>
          <a:xfrm>
            <a:off x="3014764" y="681037"/>
            <a:ext cx="616247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966A"/>
              </a:buClr>
              <a:buSzPts val="2400"/>
              <a:buFont typeface="Comic Sans MS"/>
              <a:buNone/>
            </a:pPr>
            <a:r>
              <a:rPr lang="it-IT" sz="2400" b="1" i="0" u="none" strike="noStrike" cap="none" dirty="0">
                <a:solidFill>
                  <a:srgbClr val="02966A"/>
                </a:solidFill>
                <a:latin typeface="Comic Sans MS"/>
                <a:ea typeface="Comic Sans MS"/>
                <a:cs typeface="Comic Sans MS"/>
                <a:sym typeface="Comic Sans MS"/>
              </a:rPr>
              <a:t>Prenotazione di un bene</a:t>
            </a:r>
            <a:endParaRPr sz="2400" b="1" i="0" u="none" strike="noStrike" cap="none" dirty="0">
              <a:solidFill>
                <a:srgbClr val="02966A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21" name="Google Shape;121;p3">
            <a:extLst>
              <a:ext uri="{FF2B5EF4-FFF2-40B4-BE49-F238E27FC236}">
                <a16:creationId xmlns:a16="http://schemas.microsoft.com/office/drawing/2014/main" id="{709D7C68-7F65-7FCD-1084-E8B8C4541516}"/>
              </a:ext>
            </a:extLst>
          </p:cNvPr>
          <p:cNvSpPr/>
          <p:nvPr/>
        </p:nvSpPr>
        <p:spPr>
          <a:xfrm>
            <a:off x="2256205" y="2459008"/>
            <a:ext cx="1517118" cy="663166"/>
          </a:xfrm>
          <a:prstGeom prst="right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A6D49D"/>
              </a:gs>
              <a:gs pos="50000">
                <a:srgbClr val="99C991"/>
              </a:gs>
              <a:gs pos="100000">
                <a:srgbClr val="88C57C"/>
              </a:gs>
            </a:gsLst>
            <a:lin ang="5400000" scaled="0"/>
          </a:gradFill>
          <a:ln w="127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3">
            <a:extLst>
              <a:ext uri="{FF2B5EF4-FFF2-40B4-BE49-F238E27FC236}">
                <a16:creationId xmlns:a16="http://schemas.microsoft.com/office/drawing/2014/main" id="{B9346B5A-6684-A44D-AC87-9B2D73DD4E02}"/>
              </a:ext>
            </a:extLst>
          </p:cNvPr>
          <p:cNvSpPr/>
          <p:nvPr/>
        </p:nvSpPr>
        <p:spPr>
          <a:xfrm>
            <a:off x="2148797" y="4665437"/>
            <a:ext cx="1517118" cy="425669"/>
          </a:xfrm>
          <a:prstGeom prst="right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A6D49D"/>
              </a:gs>
              <a:gs pos="50000">
                <a:srgbClr val="99C991"/>
              </a:gs>
              <a:gs pos="100000">
                <a:srgbClr val="88C57C"/>
              </a:gs>
            </a:gsLst>
            <a:lin ang="5400000" scaled="0"/>
          </a:gradFill>
          <a:ln w="127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3">
            <a:extLst>
              <a:ext uri="{FF2B5EF4-FFF2-40B4-BE49-F238E27FC236}">
                <a16:creationId xmlns:a16="http://schemas.microsoft.com/office/drawing/2014/main" id="{1771F0A5-D2AB-AA08-A4F4-4B5450D98EF7}"/>
              </a:ext>
            </a:extLst>
          </p:cNvPr>
          <p:cNvSpPr txBox="1"/>
          <p:nvPr/>
        </p:nvSpPr>
        <p:spPr>
          <a:xfrm>
            <a:off x="2088104" y="2061934"/>
            <a:ext cx="1685157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966A"/>
              </a:buClr>
              <a:buSzPts val="1400"/>
              <a:buFont typeface="Comic Sans MS"/>
              <a:buNone/>
            </a:pPr>
            <a:r>
              <a:rPr lang="it-IT" sz="1400" b="1" i="0" u="none" strike="noStrike" cap="none" dirty="0">
                <a:solidFill>
                  <a:srgbClr val="02966A"/>
                </a:solidFill>
                <a:latin typeface="Comic Sans MS"/>
                <a:ea typeface="Comic Sans MS"/>
                <a:cs typeface="Comic Sans MS"/>
                <a:sym typeface="Comic Sans MS"/>
              </a:rPr>
              <a:t>Sceglie un punto di bisogno</a:t>
            </a:r>
            <a:endParaRPr dirty="0"/>
          </a:p>
        </p:txBody>
      </p:sp>
      <p:pic>
        <p:nvPicPr>
          <p:cNvPr id="129" name="Google Shape;129;p3" descr="Immagine che contiene arte&#10;&#10;Il contenuto generato dall'IA potrebbe non essere corretto.">
            <a:extLst>
              <a:ext uri="{FF2B5EF4-FFF2-40B4-BE49-F238E27FC236}">
                <a16:creationId xmlns:a16="http://schemas.microsoft.com/office/drawing/2014/main" id="{69629640-D32A-61C5-42E4-B8E9F9149B50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1011" y="4508417"/>
            <a:ext cx="1733829" cy="1689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3" descr="Immagine che contiene testo, simbolo, Carattere, logo&#10;&#10;Il contenuto generato dall'IA potrebbe non essere corretto.">
            <a:extLst>
              <a:ext uri="{FF2B5EF4-FFF2-40B4-BE49-F238E27FC236}">
                <a16:creationId xmlns:a16="http://schemas.microsoft.com/office/drawing/2014/main" id="{6808521B-ABD0-F90B-C688-5C6E4900B12A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b="40462"/>
          <a:stretch/>
        </p:blipFill>
        <p:spPr>
          <a:xfrm>
            <a:off x="820662" y="4861418"/>
            <a:ext cx="634529" cy="4916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3" descr="Immagine che contiene testo, mappa, atlante&#10;&#10;Il contenuto generato dall'IA potrebbe non essere corretto.">
            <a:extLst>
              <a:ext uri="{FF2B5EF4-FFF2-40B4-BE49-F238E27FC236}">
                <a16:creationId xmlns:a16="http://schemas.microsoft.com/office/drawing/2014/main" id="{6D7C2F6D-1D1D-825A-3373-191D88E90BCC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l="17750" r="33739"/>
          <a:stretch>
            <a:fillRect/>
          </a:stretch>
        </p:blipFill>
        <p:spPr>
          <a:xfrm>
            <a:off x="4024688" y="1788860"/>
            <a:ext cx="2241256" cy="2003462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3">
            <a:extLst>
              <a:ext uri="{FF2B5EF4-FFF2-40B4-BE49-F238E27FC236}">
                <a16:creationId xmlns:a16="http://schemas.microsoft.com/office/drawing/2014/main" id="{20CAB380-9A1E-C329-B528-AFEB2C6DB581}"/>
              </a:ext>
            </a:extLst>
          </p:cNvPr>
          <p:cNvSpPr/>
          <p:nvPr/>
        </p:nvSpPr>
        <p:spPr>
          <a:xfrm>
            <a:off x="6620337" y="2459008"/>
            <a:ext cx="1517118" cy="663166"/>
          </a:xfrm>
          <a:prstGeom prst="right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A6D49D"/>
              </a:gs>
              <a:gs pos="50000">
                <a:srgbClr val="99C991"/>
              </a:gs>
              <a:gs pos="100000">
                <a:srgbClr val="88C57C"/>
              </a:gs>
            </a:gsLst>
            <a:lin ang="5400000" scaled="0"/>
          </a:gradFill>
          <a:ln w="127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3">
            <a:extLst>
              <a:ext uri="{FF2B5EF4-FFF2-40B4-BE49-F238E27FC236}">
                <a16:creationId xmlns:a16="http://schemas.microsoft.com/office/drawing/2014/main" id="{D764B401-9609-574E-8D4F-74898A78D2F5}"/>
              </a:ext>
            </a:extLst>
          </p:cNvPr>
          <p:cNvSpPr txBox="1"/>
          <p:nvPr/>
        </p:nvSpPr>
        <p:spPr>
          <a:xfrm>
            <a:off x="8420405" y="1572606"/>
            <a:ext cx="1512953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966A"/>
              </a:buClr>
              <a:buSzPts val="1400"/>
              <a:buFont typeface="Comic Sans MS"/>
              <a:buNone/>
            </a:pPr>
            <a:r>
              <a:rPr lang="it-IT" sz="1400" b="1" i="0" u="none" strike="noStrike" cap="none" dirty="0">
                <a:solidFill>
                  <a:srgbClr val="02966A"/>
                </a:solidFill>
                <a:latin typeface="Comic Sans MS"/>
                <a:ea typeface="Comic Sans MS"/>
                <a:cs typeface="Comic Sans MS"/>
                <a:sym typeface="Comic Sans MS"/>
              </a:rPr>
              <a:t>Prenotazione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966A"/>
              </a:buClr>
              <a:buSzPts val="1400"/>
              <a:buFont typeface="Comic Sans MS"/>
              <a:buNone/>
            </a:pPr>
            <a:r>
              <a:rPr lang="it-IT" sz="1400" b="1" i="0" u="none" strike="noStrike" cap="none" dirty="0">
                <a:solidFill>
                  <a:srgbClr val="02966A"/>
                </a:solidFill>
                <a:latin typeface="Comic Sans MS"/>
                <a:ea typeface="Comic Sans MS"/>
                <a:cs typeface="Comic Sans MS"/>
                <a:sym typeface="Comic Sans MS"/>
              </a:rPr>
              <a:t>confermata</a:t>
            </a:r>
            <a:endParaRPr sz="1400" b="1" i="0" u="none" strike="noStrike" cap="none" dirty="0">
              <a:solidFill>
                <a:srgbClr val="02966A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38" name="Google Shape;138;p3">
            <a:extLst>
              <a:ext uri="{FF2B5EF4-FFF2-40B4-BE49-F238E27FC236}">
                <a16:creationId xmlns:a16="http://schemas.microsoft.com/office/drawing/2014/main" id="{C801A4DE-4BF1-4231-7693-B8F2103618DC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388882" y="2174844"/>
            <a:ext cx="1512953" cy="14588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3" descr="Immagine che contiene testo, mappa, atlante&#10;&#10;Il contenuto generato dall'IA potrebbe non essere corretto.">
            <a:extLst>
              <a:ext uri="{FF2B5EF4-FFF2-40B4-BE49-F238E27FC236}">
                <a16:creationId xmlns:a16="http://schemas.microsoft.com/office/drawing/2014/main" id="{13FE1063-5D5B-38A1-3060-BD98CB7FF2B3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l="31411" t="9545" r="44416" b="33810"/>
          <a:stretch/>
        </p:blipFill>
        <p:spPr>
          <a:xfrm>
            <a:off x="7258447" y="4277325"/>
            <a:ext cx="2014169" cy="2046904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3">
            <a:extLst>
              <a:ext uri="{FF2B5EF4-FFF2-40B4-BE49-F238E27FC236}">
                <a16:creationId xmlns:a16="http://schemas.microsoft.com/office/drawing/2014/main" id="{4EEDDAB4-CCD1-C1E8-4AB8-781E7777D158}"/>
              </a:ext>
            </a:extLst>
          </p:cNvPr>
          <p:cNvSpPr txBox="1"/>
          <p:nvPr/>
        </p:nvSpPr>
        <p:spPr>
          <a:xfrm>
            <a:off x="9200624" y="4360324"/>
            <a:ext cx="1685157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966A"/>
              </a:buClr>
              <a:buSzPts val="3600"/>
              <a:buFont typeface="Comic Sans MS"/>
              <a:buNone/>
            </a:pPr>
            <a:r>
              <a:rPr lang="it-IT" sz="3600" b="1" dirty="0">
                <a:solidFill>
                  <a:srgbClr val="02966A"/>
                </a:solidFill>
                <a:latin typeface="Comic Sans MS"/>
                <a:ea typeface="Comic Sans MS"/>
                <a:cs typeface="Comic Sans MS"/>
                <a:sym typeface="Comic Sans MS"/>
              </a:rPr>
              <a:t>-1</a:t>
            </a:r>
            <a:endParaRPr dirty="0"/>
          </a:p>
        </p:txBody>
      </p:sp>
      <p:sp>
        <p:nvSpPr>
          <p:cNvPr id="143" name="Google Shape;143;p3">
            <a:extLst>
              <a:ext uri="{FF2B5EF4-FFF2-40B4-BE49-F238E27FC236}">
                <a16:creationId xmlns:a16="http://schemas.microsoft.com/office/drawing/2014/main" id="{91353CF8-E92A-B8A1-F235-BA68A026875E}"/>
              </a:ext>
            </a:extLst>
          </p:cNvPr>
          <p:cNvSpPr/>
          <p:nvPr/>
        </p:nvSpPr>
        <p:spPr>
          <a:xfrm rot="10800000">
            <a:off x="9485769" y="4968823"/>
            <a:ext cx="927182" cy="602759"/>
          </a:xfrm>
          <a:prstGeom prst="chevron">
            <a:avLst>
              <a:gd name="adj" fmla="val 50000"/>
            </a:avLst>
          </a:prstGeom>
          <a:gradFill>
            <a:gsLst>
              <a:gs pos="0">
                <a:srgbClr val="A6D49D"/>
              </a:gs>
              <a:gs pos="50000">
                <a:srgbClr val="99C991"/>
              </a:gs>
              <a:gs pos="100000">
                <a:srgbClr val="88C57C"/>
              </a:gs>
            </a:gsLst>
            <a:lin ang="5400000" scaled="0"/>
          </a:gradFill>
          <a:ln w="127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Google Shape;102;p2" descr="Immagine che contiene arte&#10;&#10;Il contenuto generato dall'IA potrebbe non essere corretto.">
            <a:extLst>
              <a:ext uri="{FF2B5EF4-FFF2-40B4-BE49-F238E27FC236}">
                <a16:creationId xmlns:a16="http://schemas.microsoft.com/office/drawing/2014/main" id="{2A2BC5AF-154E-E945-ED2D-FBB7B96CB892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19683" y="1895127"/>
            <a:ext cx="1685157" cy="1641862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Immagine 3" descr="Immagine che contiene bianco, schizzo, manica, design&#10;&#10;Il contenuto generato dall'IA potrebbe non essere corretto.">
            <a:extLst>
              <a:ext uri="{FF2B5EF4-FFF2-40B4-BE49-F238E27FC236}">
                <a16:creationId xmlns:a16="http://schemas.microsoft.com/office/drawing/2014/main" id="{6C2DD3DF-A046-4E60-0420-55FD3F1497C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64383" y="1947496"/>
            <a:ext cx="637658" cy="637658"/>
          </a:xfrm>
          <a:prstGeom prst="rect">
            <a:avLst/>
          </a:prstGeom>
        </p:spPr>
      </p:pic>
      <p:sp>
        <p:nvSpPr>
          <p:cNvPr id="5" name="Google Shape;108;p2">
            <a:extLst>
              <a:ext uri="{FF2B5EF4-FFF2-40B4-BE49-F238E27FC236}">
                <a16:creationId xmlns:a16="http://schemas.microsoft.com/office/drawing/2014/main" id="{A7FAB5BE-EA90-E7DA-7BAB-4B5B9F727699}"/>
              </a:ext>
            </a:extLst>
          </p:cNvPr>
          <p:cNvSpPr/>
          <p:nvPr/>
        </p:nvSpPr>
        <p:spPr>
          <a:xfrm>
            <a:off x="673633" y="748305"/>
            <a:ext cx="1660733" cy="909959"/>
          </a:xfrm>
          <a:prstGeom prst="wedgeRoundRectCallout">
            <a:avLst>
              <a:gd name="adj1" fmla="val -19681"/>
              <a:gd name="adj2" fmla="val 61962"/>
              <a:gd name="adj3" fmla="val 16667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000" b="1" i="0" u="none" strike="noStrike" cap="none" dirty="0">
                <a:solidFill>
                  <a:srgbClr val="02966A"/>
                </a:solidFill>
                <a:latin typeface="Comic Sans MS"/>
                <a:ea typeface="Comic Sans MS"/>
                <a:cs typeface="Comic Sans MS"/>
                <a:sym typeface="Comic Sans MS"/>
              </a:rPr>
              <a:t>Ho bisogno di vestiti</a:t>
            </a:r>
            <a:endParaRPr sz="2000" b="0" i="0" u="none" strike="noStrike" cap="none" dirty="0">
              <a:solidFill>
                <a:srgbClr val="02966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Immagine 5" descr="Immagine che contiene bianco, schizzo, manica, design&#10;&#10;Il contenuto generato dall'IA potrebbe non essere corretto.">
            <a:extLst>
              <a:ext uri="{FF2B5EF4-FFF2-40B4-BE49-F238E27FC236}">
                <a16:creationId xmlns:a16="http://schemas.microsoft.com/office/drawing/2014/main" id="{178F9299-883F-5B6D-B92F-21DFF57EBFA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46340" y="4083278"/>
            <a:ext cx="637658" cy="637658"/>
          </a:xfrm>
          <a:prstGeom prst="rect">
            <a:avLst/>
          </a:prstGeom>
        </p:spPr>
      </p:pic>
      <p:pic>
        <p:nvPicPr>
          <p:cNvPr id="7" name="Google Shape;102;p2" descr="Immagine che contiene arte&#10;&#10;Il contenuto generato dall'IA potrebbe non essere corretto.">
            <a:extLst>
              <a:ext uri="{FF2B5EF4-FFF2-40B4-BE49-F238E27FC236}">
                <a16:creationId xmlns:a16="http://schemas.microsoft.com/office/drawing/2014/main" id="{88A1D3F8-BC2D-FB2C-73F8-E60249A9D564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623728" y="4479846"/>
            <a:ext cx="1685157" cy="1641862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Immagine 8" descr="Immagine che contiene modello, quadrato, Simmetria, design&#10;&#10;Il contenuto generato dall'IA potrebbe non essere corretto.">
            <a:extLst>
              <a:ext uri="{FF2B5EF4-FFF2-40B4-BE49-F238E27FC236}">
                <a16:creationId xmlns:a16="http://schemas.microsoft.com/office/drawing/2014/main" id="{F89ECA47-02DD-5742-0A55-85EA7EA9920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619217" y="5978020"/>
            <a:ext cx="576277" cy="572357"/>
          </a:xfrm>
          <a:prstGeom prst="rect">
            <a:avLst/>
          </a:prstGeom>
        </p:spPr>
      </p:pic>
      <p:sp>
        <p:nvSpPr>
          <p:cNvPr id="10" name="Google Shape;122;p3">
            <a:extLst>
              <a:ext uri="{FF2B5EF4-FFF2-40B4-BE49-F238E27FC236}">
                <a16:creationId xmlns:a16="http://schemas.microsoft.com/office/drawing/2014/main" id="{A4724ED6-C7B9-2BBD-C990-3DEECED11936}"/>
              </a:ext>
            </a:extLst>
          </p:cNvPr>
          <p:cNvSpPr/>
          <p:nvPr/>
        </p:nvSpPr>
        <p:spPr>
          <a:xfrm flipH="1">
            <a:off x="2069225" y="5469205"/>
            <a:ext cx="1517118" cy="425669"/>
          </a:xfrm>
          <a:prstGeom prst="right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A6D49D"/>
              </a:gs>
              <a:gs pos="50000">
                <a:srgbClr val="99C991"/>
              </a:gs>
              <a:gs pos="100000">
                <a:srgbClr val="88C57C"/>
              </a:gs>
            </a:gsLst>
            <a:lin ang="5400000" scaled="0"/>
          </a:gradFill>
          <a:ln w="127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" name="Immagine 12" descr="Immagine che contiene nero, schizzo, bianco, bianco e nero&#10;&#10;Il contenuto generato dall'IA potrebbe non essere corretto.">
            <a:extLst>
              <a:ext uri="{FF2B5EF4-FFF2-40B4-BE49-F238E27FC236}">
                <a16:creationId xmlns:a16="http://schemas.microsoft.com/office/drawing/2014/main" id="{081E7B70-A89E-2306-4ACA-E2679B0DEBE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337088" y="4665437"/>
            <a:ext cx="1097386" cy="1097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84014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1216</TotalTime>
  <Words>822</Words>
  <Application>Microsoft Office PowerPoint</Application>
  <PresentationFormat>Widescreen</PresentationFormat>
  <Paragraphs>116</Paragraphs>
  <Slides>16</Slides>
  <Notes>13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16</vt:i4>
      </vt:variant>
    </vt:vector>
  </HeadingPairs>
  <TitlesOfParts>
    <vt:vector size="21" baseType="lpstr">
      <vt:lpstr>Play</vt:lpstr>
      <vt:lpstr>Aptos Serif</vt:lpstr>
      <vt:lpstr>Comic Sans MS</vt:lpstr>
      <vt:lpstr>Arial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GIOVANNI DE CARO</dc:creator>
  <cp:lastModifiedBy>GIOVANNI DE CARO</cp:lastModifiedBy>
  <cp:revision>6</cp:revision>
  <dcterms:created xsi:type="dcterms:W3CDTF">2026-02-14T18:26:15Z</dcterms:created>
  <dcterms:modified xsi:type="dcterms:W3CDTF">2026-02-15T22:58:16Z</dcterms:modified>
</cp:coreProperties>
</file>